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handoutMasterIdLst>
    <p:handoutMasterId r:id="rId29"/>
  </p:handoutMasterIdLst>
  <p:sldIdLst>
    <p:sldId id="286" r:id="rId4"/>
    <p:sldId id="258" r:id="rId5"/>
    <p:sldId id="291" r:id="rId6"/>
    <p:sldId id="260" r:id="rId7"/>
    <p:sldId id="294" r:id="rId8"/>
    <p:sldId id="262" r:id="rId9"/>
    <p:sldId id="263" r:id="rId10"/>
    <p:sldId id="293" r:id="rId11"/>
    <p:sldId id="292" r:id="rId12"/>
    <p:sldId id="265" r:id="rId13"/>
    <p:sldId id="267" r:id="rId14"/>
    <p:sldId id="268" r:id="rId15"/>
    <p:sldId id="287" r:id="rId16"/>
    <p:sldId id="288" r:id="rId17"/>
    <p:sldId id="289" r:id="rId18"/>
    <p:sldId id="290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85" r:id="rId27"/>
  </p:sldIdLst>
  <p:sldSz cx="12192000" cy="6858000"/>
  <p:notesSz cx="68580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  <a:srgbClr val="00AAE6"/>
    <a:srgbClr val="654694"/>
    <a:srgbClr val="4A90E2"/>
    <a:srgbClr val="C4E24A"/>
    <a:srgbClr val="8B9446"/>
    <a:srgbClr val="466894"/>
    <a:srgbClr val="BCC8D8"/>
    <a:srgbClr val="8B572A"/>
    <a:srgbClr val="F5A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92" d="100"/>
          <a:sy n="92" d="100"/>
        </p:scale>
        <p:origin x="7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rocio.torres\Desktop\Perfiles%20Estatales%20(final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rocio.torres\Desktop\Perfiles%20Estatales%20(final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rocio.torres\Desktop\Perfiles%20Estatales%20(final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rocio.torres\Desktop\Perfiles%20Estatales%20(final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rocio.torres\Documents\Roc&#237;o%20Servicio%20Social\Libros\SST\Libro%20SST\Archivos%20para%20la%20modificaci&#243;n%20del%20libro\Perfiles%20Estatales%20Final%2011-08-1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18938158172774E-2"/>
          <c:y val="1.2404191860437281E-2"/>
          <c:w val="0.96876212368365444"/>
          <c:h val="0.7387378177893013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Hoja1!$A$2:$A$10</c:f>
              <c:strCache>
                <c:ptCount val="9"/>
                <c:pt idx="0">
                  <c:v>Comercio</c:v>
                </c:pt>
                <c:pt idx="1">
                  <c:v>Transportes y comunicaciones</c:v>
                </c:pt>
                <c:pt idx="2">
                  <c:v>Industrias extractivas</c:v>
                </c:pt>
                <c:pt idx="3">
                  <c:v>Industria de la construcción</c:v>
                </c:pt>
                <c:pt idx="4">
                  <c:v>Industrias de transformación</c:v>
                </c:pt>
                <c:pt idx="5">
                  <c:v>Servicios para empresas, personas y el hogar</c:v>
                </c:pt>
                <c:pt idx="6">
                  <c:v>Agricultura, ganadería, silvicultura, pesca y caza</c:v>
                </c:pt>
                <c:pt idx="7">
                  <c:v>Industria eléctrica y captación y suministro de agua potable</c:v>
                </c:pt>
                <c:pt idx="8">
                  <c:v>Servicios Sociales y Comunales</c:v>
                </c:pt>
              </c:strCache>
            </c:strRef>
          </c:cat>
          <c:val>
            <c:numRef>
              <c:f>Hoja1!$C$2:$C$10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51-49BD-BF04-A6777A779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-1539868784"/>
        <c:axId val="-1539883472"/>
      </c:barChar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851-49BD-BF04-A6777A77974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851-49BD-BF04-A6777A77974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51-49BD-BF04-A6777A77974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851-49BD-BF04-A6777A77974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51-49BD-BF04-A6777A77974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851-49BD-BF04-A6777A77974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51-49BD-BF04-A6777A77974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851-49BD-BF04-A6777A77974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51-49BD-BF04-A6777A779741}"/>
              </c:ext>
            </c:extLst>
          </c:dPt>
          <c:cat>
            <c:strRef>
              <c:f>Hoja1!$A$2:$A$10</c:f>
              <c:strCache>
                <c:ptCount val="9"/>
                <c:pt idx="0">
                  <c:v>Comercio</c:v>
                </c:pt>
                <c:pt idx="1">
                  <c:v>Transportes y comunicaciones</c:v>
                </c:pt>
                <c:pt idx="2">
                  <c:v>Industrias extractivas</c:v>
                </c:pt>
                <c:pt idx="3">
                  <c:v>Industria de la construcción</c:v>
                </c:pt>
                <c:pt idx="4">
                  <c:v>Industrias de transformación</c:v>
                </c:pt>
                <c:pt idx="5">
                  <c:v>Servicios para empresas, personas y el hogar</c:v>
                </c:pt>
                <c:pt idx="6">
                  <c:v>Agricultura, ganadería, silvicultura, pesca y caza</c:v>
                </c:pt>
                <c:pt idx="7">
                  <c:v>Industria eléctrica y captación y suministro de agua potable</c:v>
                </c:pt>
                <c:pt idx="8">
                  <c:v>Servicios Sociales y Comunales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36</c:v>
                </c:pt>
                <c:pt idx="1">
                  <c:v>35</c:v>
                </c:pt>
                <c:pt idx="2">
                  <c:v>35</c:v>
                </c:pt>
                <c:pt idx="3">
                  <c:v>31</c:v>
                </c:pt>
                <c:pt idx="4">
                  <c:v>30</c:v>
                </c:pt>
                <c:pt idx="5">
                  <c:v>27</c:v>
                </c:pt>
                <c:pt idx="6">
                  <c:v>21</c:v>
                </c:pt>
                <c:pt idx="7">
                  <c:v>19</c:v>
                </c:pt>
                <c:pt idx="8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51-49BD-BF04-A6777A779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100"/>
        <c:axId val="-1539882384"/>
        <c:axId val="-1539882928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Hoja1!$A$2:$A$10</c:f>
              <c:strCache>
                <c:ptCount val="9"/>
                <c:pt idx="0">
                  <c:v>Comercio</c:v>
                </c:pt>
                <c:pt idx="1">
                  <c:v>Transportes y comunicaciones</c:v>
                </c:pt>
                <c:pt idx="2">
                  <c:v>Industrias extractivas</c:v>
                </c:pt>
                <c:pt idx="3">
                  <c:v>Industria de la construcción</c:v>
                </c:pt>
                <c:pt idx="4">
                  <c:v>Industrias de transformación</c:v>
                </c:pt>
                <c:pt idx="5">
                  <c:v>Servicios para empresas, personas y el hogar</c:v>
                </c:pt>
                <c:pt idx="6">
                  <c:v>Agricultura, ganadería, silvicultura, pesca y caza</c:v>
                </c:pt>
                <c:pt idx="7">
                  <c:v>Industria eléctrica y captación y suministro de agua potable</c:v>
                </c:pt>
                <c:pt idx="8">
                  <c:v>Servicios Sociales y Comunales</c:v>
                </c:pt>
              </c:strCache>
            </c:strRef>
          </c:cat>
          <c:val>
            <c:numRef>
              <c:f>Hoja1!$D$2:$D$10</c:f>
              <c:numCache>
                <c:formatCode>General</c:formatCode>
                <c:ptCount val="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851-49BD-BF04-A6777A779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39868784"/>
        <c:axId val="-1539883472"/>
      </c:lineChart>
      <c:catAx>
        <c:axId val="-153986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Soberana Sans Light" panose="02000000000000000000" pitchFamily="50" charset="0"/>
                <a:ea typeface="+mn-ea"/>
                <a:cs typeface="+mn-cs"/>
              </a:defRPr>
            </a:pPr>
            <a:endParaRPr lang="es-ES"/>
          </a:p>
        </c:txPr>
        <c:crossAx val="-1539883472"/>
        <c:crosses val="autoZero"/>
        <c:auto val="1"/>
        <c:lblAlgn val="ctr"/>
        <c:lblOffset val="100"/>
        <c:noMultiLvlLbl val="0"/>
      </c:catAx>
      <c:valAx>
        <c:axId val="-1539883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539868784"/>
        <c:crosses val="autoZero"/>
        <c:crossBetween val="between"/>
      </c:valAx>
      <c:valAx>
        <c:axId val="-153988292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-1539882384"/>
        <c:crosses val="max"/>
        <c:crossBetween val="between"/>
      </c:valAx>
      <c:catAx>
        <c:axId val="-1539882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539882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953760130494672"/>
          <c:y val="6.31822983431644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2440091761444456"/>
          <c:y val="0.16206610301914171"/>
          <c:w val="0.61213781164692427"/>
          <c:h val="0.70547951894636984"/>
        </c:manualLayout>
      </c:layout>
      <c:pieChart>
        <c:varyColors val="1"/>
        <c:ser>
          <c:idx val="0"/>
          <c:order val="0"/>
          <c:tx>
            <c:strRef>
              <c:f>Nacional!$DP$6</c:f>
              <c:strCache>
                <c:ptCount val="1"/>
                <c:pt idx="0">
                  <c:v>Defunciones por Accidentes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10"/>
          <c:dPt>
            <c:idx val="0"/>
            <c:bubble3D val="0"/>
            <c:spPr>
              <a:solidFill>
                <a:srgbClr val="FF5050"/>
              </a:solidFill>
              <a:ln w="381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4D-4D89-ABB1-FA463780644D}"/>
              </c:ext>
            </c:extLst>
          </c:dPt>
          <c:dPt>
            <c:idx val="1"/>
            <c:bubble3D val="0"/>
            <c:spPr>
              <a:solidFill>
                <a:srgbClr val="99FF99"/>
              </a:solidFill>
              <a:ln w="381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4D-4D89-ABB1-FA46378064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Nacional!$DL$7:$DL$8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Nacional!$DP$7:$DP$8</c:f>
              <c:numCache>
                <c:formatCode>0.0%</c:formatCode>
                <c:ptCount val="2"/>
                <c:pt idx="0">
                  <c:v>6.4981949458483748E-2</c:v>
                </c:pt>
                <c:pt idx="1">
                  <c:v>0.93501805054151621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4D-4D89-ABB1-FA4637806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5"/>
      </c:pieChart>
      <c:spPr>
        <a:noFill/>
        <a:ln w="12700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6.1450942393648608E-2"/>
          <c:y val="0.88550714052966883"/>
          <c:w val="0.90823272090988616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7494650872467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1496711600242727"/>
          <c:y val="0.18791219791713412"/>
          <c:w val="0.5897925723319154"/>
          <c:h val="0.67972536822956398"/>
        </c:manualLayout>
      </c:layout>
      <c:pieChart>
        <c:varyColors val="1"/>
        <c:ser>
          <c:idx val="0"/>
          <c:order val="0"/>
          <c:tx>
            <c:strRef>
              <c:f>Nacional!$J$41</c:f>
              <c:strCache>
                <c:ptCount val="1"/>
                <c:pt idx="0">
                  <c:v>Defunciones por Enfermedades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3"/>
          <c:dPt>
            <c:idx val="0"/>
            <c:bubble3D val="0"/>
            <c:spPr>
              <a:solidFill>
                <a:srgbClr val="FF5050"/>
              </a:solidFill>
              <a:ln w="381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A4-4D24-B507-7CD0CD53E52B}"/>
              </c:ext>
            </c:extLst>
          </c:dPt>
          <c:dPt>
            <c:idx val="1"/>
            <c:bubble3D val="0"/>
            <c:explosion val="14"/>
            <c:spPr>
              <a:solidFill>
                <a:srgbClr val="99FF99"/>
              </a:solidFill>
              <a:ln w="381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A4-4D24-B507-7CD0CD53E5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Nacional!$DG$11:$DG$12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(Nacional!$BX$41,Nacional!$CR$41)</c:f>
              <c:numCache>
                <c:formatCode>0.0%</c:formatCode>
                <c:ptCount val="2"/>
                <c:pt idx="0">
                  <c:v>4.3478260869565216E-2</c:v>
                </c:pt>
                <c:pt idx="1">
                  <c:v>0.95652173913043481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A4-4D24-B507-7CD0CD53E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5"/>
      </c:pieChart>
      <c:spPr>
        <a:noFill/>
        <a:ln w="38100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4.5883639545056851E-2"/>
          <c:y val="0.8932257946923301"/>
          <c:w val="0.90823272090988616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900" dirty="0" err="1" smtClean="0"/>
              <a:t>Enfermedades</a:t>
            </a:r>
            <a:r>
              <a:rPr lang="en-US" sz="900" dirty="0" smtClean="0"/>
              <a:t> de </a:t>
            </a:r>
            <a:r>
              <a:rPr lang="en-US" sz="900" dirty="0" err="1" smtClean="0"/>
              <a:t>Trabajo</a:t>
            </a:r>
            <a:endParaRPr lang="en-US" sz="900" dirty="0"/>
          </a:p>
        </c:rich>
      </c:tx>
      <c:layout>
        <c:manualLayout>
          <c:xMode val="edge"/>
          <c:yMode val="edge"/>
          <c:x val="9.2992783163077658E-2"/>
          <c:y val="5.50441539614420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9889055206143719"/>
          <c:y val="0.15262347214265376"/>
          <c:w val="0.62835936201680553"/>
          <c:h val="0.72378191648113399"/>
        </c:manualLayout>
      </c:layout>
      <c:pieChart>
        <c:varyColors val="1"/>
        <c:ser>
          <c:idx val="0"/>
          <c:order val="0"/>
          <c:tx>
            <c:strRef>
              <c:f>Nacional!$DG$10</c:f>
              <c:strCache>
                <c:ptCount val="1"/>
                <c:pt idx="0">
                  <c:v>Enfermedades de Trabajo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3"/>
          <c:dPt>
            <c:idx val="0"/>
            <c:bubble3D val="0"/>
            <c:spPr>
              <a:solidFill>
                <a:srgbClr val="FF5050"/>
              </a:solidFill>
              <a:ln w="381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A9-4998-A135-2956602457A1}"/>
              </c:ext>
            </c:extLst>
          </c:dPt>
          <c:dPt>
            <c:idx val="1"/>
            <c:bubble3D val="0"/>
            <c:spPr>
              <a:solidFill>
                <a:srgbClr val="99FF99"/>
              </a:solidFill>
              <a:ln w="381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A9-4998-A135-2956602457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Nacional!$DG$11:$DG$12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Nacional!$DH$11:$DH$12</c:f>
              <c:numCache>
                <c:formatCode>0.0%</c:formatCode>
                <c:ptCount val="2"/>
                <c:pt idx="0">
                  <c:v>0.34233877356995723</c:v>
                </c:pt>
                <c:pt idx="1">
                  <c:v>0.65766122643004277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A9-4998-A135-295660245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</c:pieChart>
      <c:spPr>
        <a:noFill/>
        <a:ln w="38100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4.5883707507447045E-2"/>
          <c:y val="0.87618898776485388"/>
          <c:w val="0.90823272090988616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900" b="1"/>
              <a:t>Accidentes de Trabajo y en Trayecto</a:t>
            </a:r>
          </a:p>
        </c:rich>
      </c:tx>
      <c:layout>
        <c:manualLayout>
          <c:xMode val="edge"/>
          <c:yMode val="edge"/>
          <c:x val="0.13876404732130199"/>
          <c:y val="4.2935358620118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9399536494108449"/>
          <c:y val="0.22352580927384078"/>
          <c:w val="0.63120374606094509"/>
          <c:h val="0.68353919739297264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explosion val="0"/>
            <c:spPr>
              <a:solidFill>
                <a:srgbClr val="FF5050"/>
              </a:solidFill>
              <a:ln w="381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20-4C37-A602-71AFC707DE27}"/>
              </c:ext>
            </c:extLst>
          </c:dPt>
          <c:dPt>
            <c:idx val="1"/>
            <c:bubble3D val="0"/>
            <c:explosion val="4"/>
            <c:spPr>
              <a:solidFill>
                <a:srgbClr val="99FF96"/>
              </a:solidFill>
              <a:ln w="381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20-4C37-A602-71AFC707DE27}"/>
              </c:ext>
            </c:extLst>
          </c:dPt>
          <c:dLbls>
            <c:dLbl>
              <c:idx val="0"/>
              <c:layout>
                <c:manualLayout>
                  <c:x val="0.18524459708493884"/>
                  <c:y val="-2.02489792942548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20-4C37-A602-71AFC707DE27}"/>
                </c:ext>
                <c:ext xmlns:c15="http://schemas.microsoft.com/office/drawing/2012/chart" uri="{CE6537A1-D6FC-4f65-9D91-7224C49458BB}">
                  <c15:layout>
                    <c:manualLayout>
                      <c:w val="0.37337005081811581"/>
                      <c:h val="0.1939997083697870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012802256100966"/>
                  <c:y val="1.14865850102062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C20-4C37-A602-71AFC707DE27}"/>
                </c:ext>
                <c:ext xmlns:c15="http://schemas.microsoft.com/office/drawing/2012/chart" uri="{CE6537A1-D6FC-4f65-9D91-7224C49458BB}">
                  <c15:layout>
                    <c:manualLayout>
                      <c:w val="0.4251856815770369"/>
                      <c:h val="0.1939997083697870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Nacional!$DG$3:$DG$4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Nacional!$DH$3:$DH$4</c:f>
              <c:numCache>
                <c:formatCode>0.0%</c:formatCode>
                <c:ptCount val="2"/>
                <c:pt idx="0">
                  <c:v>0.35318171438302881</c:v>
                </c:pt>
                <c:pt idx="1">
                  <c:v>0.64681828561697119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20-4C37-A602-71AFC707DE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5"/>
      </c:pieChart>
      <c:spPr>
        <a:noFill/>
        <a:ln w="12700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4.5883639545056851E-2"/>
          <c:y val="0.8932257946923301"/>
          <c:w val="0.90823272090988616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Soberana Sans Light" panose="02000000000000000000" pitchFamily="50" charset="0"/>
                <a:ea typeface="+mn-ea"/>
                <a:cs typeface="Arial" panose="020B0604020202020204" pitchFamily="34" charset="0"/>
              </a:defRPr>
            </a:pPr>
            <a:r>
              <a:rPr lang="es-MX" sz="1400" b="1">
                <a:latin typeface="Soberana Sans Light" panose="02000000000000000000" pitchFamily="50" charset="0"/>
              </a:rPr>
              <a:t>Riesgos de Trabajo en México, 2012-2016</a:t>
            </a:r>
          </a:p>
        </c:rich>
      </c:tx>
      <c:layout>
        <c:manualLayout>
          <c:xMode val="edge"/>
          <c:yMode val="edge"/>
          <c:x val="0.2557975308529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Soberana Sans Light" panose="02000000000000000000" pitchFamily="50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8.7424434921610186E-2"/>
          <c:y val="0.13819016884663615"/>
          <c:w val="0.83434699666237966"/>
          <c:h val="0.71506993978693845"/>
        </c:manualLayout>
      </c:layout>
      <c:lineChart>
        <c:grouping val="standard"/>
        <c:varyColors val="0"/>
        <c:ser>
          <c:idx val="0"/>
          <c:order val="0"/>
          <c:tx>
            <c:strRef>
              <c:f>'[Perfiles Estatales Final 11-08-17.xlsx]Nacional'!$DL$27</c:f>
              <c:strCache>
                <c:ptCount val="1"/>
                <c:pt idx="0">
                  <c:v>Accidentes de Trabajo y en Trayecto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3987579463516196E-2"/>
                  <c:y val="-4.1191259475471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BB-4358-ACB1-3279D7953BC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385371593594279E-2"/>
                  <c:y val="-6.2399794821596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BB-4358-ACB1-3279D7953BC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607428908453652E-2"/>
                  <c:y val="-4.442078073574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ABB-4358-ACB1-3279D7953BC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B050"/>
                    </a:solidFill>
                    <a:latin typeface="Soberana Sans Light" panose="02000000000000000000" pitchFamily="50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'[Perfiles Estatales Final 11-08-17.xlsx]Nacional'!$DK$28:$DK$32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'[Perfiles Estatales Final 11-08-17.xlsx]Nacional'!$DL$28:$DL$32</c:f>
              <c:numCache>
                <c:formatCode>#,##0</c:formatCode>
                <c:ptCount val="5"/>
                <c:pt idx="0">
                  <c:v>552929</c:v>
                </c:pt>
                <c:pt idx="1">
                  <c:v>536009</c:v>
                </c:pt>
                <c:pt idx="2">
                  <c:v>519543</c:v>
                </c:pt>
                <c:pt idx="3">
                  <c:v>537533</c:v>
                </c:pt>
                <c:pt idx="4">
                  <c:v>516734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ABB-4358-ACB1-3279D7953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27940768"/>
        <c:axId val="-1427933696"/>
      </c:lineChart>
      <c:lineChart>
        <c:grouping val="standard"/>
        <c:varyColors val="0"/>
        <c:ser>
          <c:idx val="1"/>
          <c:order val="1"/>
          <c:tx>
            <c:strRef>
              <c:f>'[Perfiles Estatales Final 11-08-17.xlsx]Nacional'!$DM$27</c:f>
              <c:strCache>
                <c:ptCount val="1"/>
                <c:pt idx="0">
                  <c:v>Incapacidades Permanentes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474966572574672E-2"/>
                  <c:y val="3.91771653543306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ABB-4358-ACB1-3279D7953BC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7030A0"/>
                    </a:solidFill>
                    <a:latin typeface="Soberana Sans Light" panose="02000000000000000000" pitchFamily="50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'[Perfiles Estatales Final 11-08-17.xlsx]Nacional'!$DK$28:$DK$32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'[Perfiles Estatales Final 11-08-17.xlsx]Nacional'!$DM$28:$DM$32</c:f>
              <c:numCache>
                <c:formatCode>#,##0</c:formatCode>
                <c:ptCount val="5"/>
                <c:pt idx="0">
                  <c:v>27430</c:v>
                </c:pt>
                <c:pt idx="1">
                  <c:v>28776</c:v>
                </c:pt>
                <c:pt idx="2">
                  <c:v>28430</c:v>
                </c:pt>
                <c:pt idx="3">
                  <c:v>32650</c:v>
                </c:pt>
                <c:pt idx="4">
                  <c:v>32216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ABB-4358-ACB1-3279D7953BC4}"/>
            </c:ext>
          </c:extLst>
        </c:ser>
        <c:ser>
          <c:idx val="2"/>
          <c:order val="2"/>
          <c:tx>
            <c:strRef>
              <c:f>'[Perfiles Estatales Final 11-08-17.xlsx]Nacional'!$DN$27</c:f>
              <c:strCache>
                <c:ptCount val="1"/>
                <c:pt idx="0">
                  <c:v>Enfermedades de Trabajo</c:v>
                </c:pt>
              </c:strCache>
            </c:strRef>
          </c:tx>
          <c:spPr>
            <a:ln w="28575" cap="rnd">
              <a:solidFill>
                <a:srgbClr val="CC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3.8810250295491351E-2"/>
                  <c:y val="-3.9254284390921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ABB-4358-ACB1-3279D7953BC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853730480648569E-2"/>
                  <c:y val="3.6872626215840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ABB-4358-ACB1-3279D7953BC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Soberana Sans Light" panose="02000000000000000000" pitchFamily="50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'[Perfiles Estatales Final 11-08-17.xlsx]Nacional'!$DK$28:$DK$32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'[Perfiles Estatales Final 11-08-17.xlsx]Nacional'!$DN$28:$DN$32</c:f>
              <c:numCache>
                <c:formatCode>#,##0</c:formatCode>
                <c:ptCount val="5"/>
                <c:pt idx="0">
                  <c:v>4853</c:v>
                </c:pt>
                <c:pt idx="1">
                  <c:v>6364</c:v>
                </c:pt>
                <c:pt idx="2">
                  <c:v>8301</c:v>
                </c:pt>
                <c:pt idx="3">
                  <c:v>12009</c:v>
                </c:pt>
                <c:pt idx="4">
                  <c:v>12622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4ABB-4358-ACB1-3279D7953BC4}"/>
            </c:ext>
          </c:extLst>
        </c:ser>
        <c:ser>
          <c:idx val="3"/>
          <c:order val="3"/>
          <c:tx>
            <c:strRef>
              <c:f>'[Perfiles Estatales Final 11-08-17.xlsx]Nacional'!$DO$27</c:f>
              <c:strCache>
                <c:ptCount val="1"/>
                <c:pt idx="0">
                  <c:v>Defunciones por Accidentes de Trabajo y en Trayecto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255878585598764E-2"/>
                  <c:y val="-3.1656167979002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ABB-4358-ACB1-3279D7953BC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Soberana Sans Light" panose="02000000000000000000" pitchFamily="50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'[Perfiles Estatales Final 11-08-17.xlsx]Nacional'!$DK$28:$DK$32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'[Perfiles Estatales Final 11-08-17.xlsx]Nacional'!$DO$28:$DO$32</c:f>
              <c:numCache>
                <c:formatCode>#,##0</c:formatCode>
                <c:ptCount val="5"/>
                <c:pt idx="0">
                  <c:v>1526</c:v>
                </c:pt>
                <c:pt idx="1">
                  <c:v>1307</c:v>
                </c:pt>
                <c:pt idx="2">
                  <c:v>1302</c:v>
                </c:pt>
                <c:pt idx="3">
                  <c:v>1418</c:v>
                </c:pt>
                <c:pt idx="4">
                  <c:v>1385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4ABB-4358-ACB1-3279D7953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27929888"/>
        <c:axId val="-1427936960"/>
      </c:lineChart>
      <c:catAx>
        <c:axId val="-1427940768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Soberana Sans Light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-1427933696"/>
        <c:crosses val="autoZero"/>
        <c:auto val="1"/>
        <c:lblAlgn val="ctr"/>
        <c:lblOffset val="100"/>
        <c:noMultiLvlLbl val="0"/>
      </c:catAx>
      <c:valAx>
        <c:axId val="-142793369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Soberana Sans Light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-1427940768"/>
        <c:crosses val="autoZero"/>
        <c:crossBetween val="between"/>
      </c:valAx>
      <c:valAx>
        <c:axId val="-142793696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Soberana Sans Light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-1427929888"/>
        <c:crosses val="max"/>
        <c:crossBetween val="between"/>
      </c:valAx>
      <c:catAx>
        <c:axId val="-1427929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427936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0.69628</cdr:x>
      <cdr:y>0.29709</cdr:y>
    </cdr:from>
    <cdr:to>
      <cdr:x>0.73484</cdr:x>
      <cdr:y>0.35538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5242285" y="1054960"/>
          <a:ext cx="290306" cy="206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000" b="1" dirty="0" smtClean="0">
              <a:latin typeface="Soberana Sans Light" panose="02000000000000000000" pitchFamily="50" charset="0"/>
            </a:rPr>
            <a:t>2.1</a:t>
          </a:r>
          <a:endParaRPr lang="es-MX" sz="1000" b="1" dirty="0">
            <a:latin typeface="Soberana Sans Light" panose="02000000000000000000" pitchFamily="50" charset="0"/>
          </a:endParaRPr>
        </a:p>
      </cdr:txBody>
    </cdr:sp>
  </cdr:relSizeAnchor>
  <cdr:relSizeAnchor xmlns:cdr="http://schemas.openxmlformats.org/drawingml/2006/chartDrawing">
    <cdr:from>
      <cdr:x>0.04844</cdr:x>
      <cdr:y>0.01582</cdr:y>
    </cdr:from>
    <cdr:to>
      <cdr:x>0.087</cdr:x>
      <cdr:y>0.07411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364684" y="56180"/>
          <a:ext cx="290305" cy="206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000" b="1" dirty="0" smtClean="0">
              <a:latin typeface="Soberana Sans Light" panose="02000000000000000000" pitchFamily="50" charset="0"/>
            </a:rPr>
            <a:t>3.6</a:t>
          </a:r>
          <a:endParaRPr lang="es-MX" sz="1200" b="1" dirty="0">
            <a:latin typeface="Soberana Sans Light" panose="02000000000000000000" pitchFamily="50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65125-0557-4755-80DB-9630E297C2C9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825A1-6515-4C54-A817-042C2C6D1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420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34D40-9A8F-46C2-BAB1-DE75C4E41862}" type="datetimeFigureOut">
              <a:rPr lang="es-MX" smtClean="0"/>
              <a:t>11/12/2017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5BA65-52B4-4F15-A6A8-EC1C0CB10E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894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63D9D8-883D-6B4B-9C23-8307874EDF9F}" type="datetimeFigureOut">
              <a:rPr lang="es-ES" smtClean="0"/>
              <a:t>11/12/2017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3B06C-7ECB-6444-8651-6E49B8663BCA}" type="slidenum">
              <a:rPr lang="es-ES" smtClean="0"/>
              <a:t>‹Nº›</a:t>
            </a:fld>
            <a:endParaRPr lang="es-ES"/>
          </a:p>
        </p:txBody>
      </p:sp>
      <p:grpSp>
        <p:nvGrpSpPr>
          <p:cNvPr id="13" name="Agrupar 12"/>
          <p:cNvGrpSpPr/>
          <p:nvPr userDrawn="1"/>
        </p:nvGrpSpPr>
        <p:grpSpPr>
          <a:xfrm>
            <a:off x="-37085" y="0"/>
            <a:ext cx="12229085" cy="6887592"/>
            <a:chOff x="-27814" y="0"/>
            <a:chExt cx="9171814" cy="6887592"/>
          </a:xfrm>
        </p:grpSpPr>
        <p:pic>
          <p:nvPicPr>
            <p:cNvPr id="7" name="Imagen 6" descr="Portada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449"/>
            <a:stretch/>
          </p:blipFill>
          <p:spPr>
            <a:xfrm>
              <a:off x="-20057" y="0"/>
              <a:ext cx="9164057" cy="6887592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 userDrawn="1"/>
          </p:nvSpPr>
          <p:spPr>
            <a:xfrm>
              <a:off x="-20057" y="1296137"/>
              <a:ext cx="9164057" cy="426246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9" name="Rectángulo 8"/>
            <p:cNvSpPr/>
            <p:nvPr userDrawn="1"/>
          </p:nvSpPr>
          <p:spPr>
            <a:xfrm>
              <a:off x="-27814" y="6654664"/>
              <a:ext cx="9164057" cy="224918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</p:spTree>
    <p:extLst>
      <p:ext uri="{BB962C8B-B14F-4D97-AF65-F5344CB8AC3E}">
        <p14:creationId xmlns:p14="http://schemas.microsoft.com/office/powerpoint/2010/main" val="227301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63D9D8-883D-6B4B-9C23-8307874EDF9F}" type="datetimeFigureOut">
              <a:rPr lang="es-ES" smtClean="0"/>
              <a:t>11/12/2017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3B06C-7ECB-6444-8651-6E49B8663B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31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63D9D8-883D-6B4B-9C23-8307874EDF9F}" type="datetimeFigureOut">
              <a:rPr lang="es-ES" smtClean="0"/>
              <a:t>11/12/2017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3B06C-7ECB-6444-8651-6E49B8663B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84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63D9D8-883D-6B4B-9C23-8307874EDF9F}" type="datetimeFigureOut">
              <a:rPr lang="es-ES" smtClean="0"/>
              <a:t>11/12/2017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3B06C-7ECB-6444-8651-6E49B8663BCA}" type="slidenum">
              <a:rPr lang="es-ES" smtClean="0"/>
              <a:t>‹Nº›</a:t>
            </a:fld>
            <a:endParaRPr lang="es-ES"/>
          </a:p>
        </p:txBody>
      </p:sp>
      <p:grpSp>
        <p:nvGrpSpPr>
          <p:cNvPr id="13" name="Agrupar 12"/>
          <p:cNvGrpSpPr/>
          <p:nvPr userDrawn="1"/>
        </p:nvGrpSpPr>
        <p:grpSpPr>
          <a:xfrm>
            <a:off x="-37085" y="0"/>
            <a:ext cx="12229085" cy="6887592"/>
            <a:chOff x="-27814" y="0"/>
            <a:chExt cx="9171814" cy="6887592"/>
          </a:xfrm>
        </p:grpSpPr>
        <p:pic>
          <p:nvPicPr>
            <p:cNvPr id="7" name="Imagen 6" descr="Portada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449"/>
            <a:stretch/>
          </p:blipFill>
          <p:spPr>
            <a:xfrm>
              <a:off x="-20057" y="0"/>
              <a:ext cx="9164057" cy="6887592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 userDrawn="1"/>
          </p:nvSpPr>
          <p:spPr>
            <a:xfrm>
              <a:off x="-20057" y="1296137"/>
              <a:ext cx="9164057" cy="426246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9" name="Rectángulo 8"/>
            <p:cNvSpPr/>
            <p:nvPr userDrawn="1"/>
          </p:nvSpPr>
          <p:spPr>
            <a:xfrm>
              <a:off x="-27814" y="6654664"/>
              <a:ext cx="9164057" cy="224918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</p:spTree>
    <p:extLst>
      <p:ext uri="{BB962C8B-B14F-4D97-AF65-F5344CB8AC3E}">
        <p14:creationId xmlns:p14="http://schemas.microsoft.com/office/powerpoint/2010/main" val="1777967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 userDrawn="1"/>
        </p:nvGrpSpPr>
        <p:grpSpPr>
          <a:xfrm>
            <a:off x="1" y="87476"/>
            <a:ext cx="12218743" cy="6770525"/>
            <a:chOff x="0" y="87475"/>
            <a:chExt cx="9164057" cy="6770525"/>
          </a:xfrm>
        </p:grpSpPr>
        <p:pic>
          <p:nvPicPr>
            <p:cNvPr id="7" name="Imagen 6" descr="hoja 1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01"/>
            <a:stretch/>
          </p:blipFill>
          <p:spPr>
            <a:xfrm>
              <a:off x="0" y="87475"/>
              <a:ext cx="9144000" cy="6769966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 userDrawn="1"/>
          </p:nvSpPr>
          <p:spPr>
            <a:xfrm>
              <a:off x="0" y="739407"/>
              <a:ext cx="9164057" cy="339257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3" name="Rectángulo 2"/>
            <p:cNvSpPr/>
            <p:nvPr userDrawn="1"/>
          </p:nvSpPr>
          <p:spPr>
            <a:xfrm>
              <a:off x="0" y="6645964"/>
              <a:ext cx="9164057" cy="2120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1078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-1" y="84322"/>
            <a:ext cx="12218744" cy="6773678"/>
            <a:chOff x="-1" y="84322"/>
            <a:chExt cx="9164058" cy="6773678"/>
          </a:xfrm>
        </p:grpSpPr>
        <p:pic>
          <p:nvPicPr>
            <p:cNvPr id="7" name="Imagen 6" descr="hoja 2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2"/>
            <a:stretch/>
          </p:blipFill>
          <p:spPr>
            <a:xfrm>
              <a:off x="-1" y="84322"/>
              <a:ext cx="9144001" cy="6773678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 userDrawn="1"/>
          </p:nvSpPr>
          <p:spPr>
            <a:xfrm>
              <a:off x="0" y="739407"/>
              <a:ext cx="9164057" cy="339257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5" name="Rectángulo 4"/>
            <p:cNvSpPr/>
            <p:nvPr userDrawn="1"/>
          </p:nvSpPr>
          <p:spPr>
            <a:xfrm>
              <a:off x="0" y="6645964"/>
              <a:ext cx="9164057" cy="2120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</p:spTree>
    <p:extLst>
      <p:ext uri="{BB962C8B-B14F-4D97-AF65-F5344CB8AC3E}">
        <p14:creationId xmlns:p14="http://schemas.microsoft.com/office/powerpoint/2010/main" val="271164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-1" y="84322"/>
            <a:ext cx="12218744" cy="6773678"/>
            <a:chOff x="-1" y="84322"/>
            <a:chExt cx="9164058" cy="6773678"/>
          </a:xfrm>
        </p:grpSpPr>
        <p:pic>
          <p:nvPicPr>
            <p:cNvPr id="7" name="Imagen 6" descr="hoja 2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2"/>
            <a:stretch/>
          </p:blipFill>
          <p:spPr>
            <a:xfrm>
              <a:off x="-1" y="84322"/>
              <a:ext cx="9144001" cy="6773678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 userDrawn="1"/>
          </p:nvSpPr>
          <p:spPr>
            <a:xfrm>
              <a:off x="0" y="739407"/>
              <a:ext cx="9164057" cy="339257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5" name="Rectángulo 4"/>
            <p:cNvSpPr/>
            <p:nvPr userDrawn="1"/>
          </p:nvSpPr>
          <p:spPr>
            <a:xfrm>
              <a:off x="0" y="6645964"/>
              <a:ext cx="9164057" cy="2120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  <p:sp>
        <p:nvSpPr>
          <p:cNvPr id="3" name="Rectángulo 2"/>
          <p:cNvSpPr/>
          <p:nvPr userDrawn="1"/>
        </p:nvSpPr>
        <p:spPr>
          <a:xfrm>
            <a:off x="1" y="1078664"/>
            <a:ext cx="12218743" cy="55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833507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63D9D8-883D-6B4B-9C23-8307874EDF9F}" type="datetimeFigureOut">
              <a:rPr lang="es-ES" smtClean="0"/>
              <a:t>11/12/2017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3B06C-7ECB-6444-8651-6E49B8663B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609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63D9D8-883D-6B4B-9C23-8307874EDF9F}" type="datetimeFigureOut">
              <a:rPr lang="es-ES" smtClean="0"/>
              <a:t>11/12/2017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3B06C-7ECB-6444-8651-6E49B8663B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4913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63D9D8-883D-6B4B-9C23-8307874EDF9F}" type="datetimeFigureOut">
              <a:rPr lang="es-ES" smtClean="0"/>
              <a:t>11/12/2017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3B06C-7ECB-6444-8651-6E49B8663B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213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63D9D8-883D-6B4B-9C23-8307874EDF9F}" type="datetimeFigureOut">
              <a:rPr lang="es-ES" smtClean="0"/>
              <a:t>11/12/2017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3B06C-7ECB-6444-8651-6E49B8663B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 userDrawn="1"/>
        </p:nvGrpSpPr>
        <p:grpSpPr>
          <a:xfrm>
            <a:off x="1" y="87476"/>
            <a:ext cx="12218743" cy="6770525"/>
            <a:chOff x="0" y="87475"/>
            <a:chExt cx="9164057" cy="6770525"/>
          </a:xfrm>
        </p:grpSpPr>
        <p:pic>
          <p:nvPicPr>
            <p:cNvPr id="7" name="Imagen 6" descr="hoja 1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601"/>
            <a:stretch/>
          </p:blipFill>
          <p:spPr>
            <a:xfrm>
              <a:off x="0" y="87475"/>
              <a:ext cx="9144000" cy="6769966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 userDrawn="1"/>
          </p:nvSpPr>
          <p:spPr>
            <a:xfrm>
              <a:off x="0" y="739407"/>
              <a:ext cx="9164057" cy="339257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3" name="Rectángulo 2"/>
            <p:cNvSpPr/>
            <p:nvPr userDrawn="1"/>
          </p:nvSpPr>
          <p:spPr>
            <a:xfrm>
              <a:off x="0" y="6645964"/>
              <a:ext cx="9164057" cy="2120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</p:spTree>
    <p:extLst>
      <p:ext uri="{BB962C8B-B14F-4D97-AF65-F5344CB8AC3E}">
        <p14:creationId xmlns:p14="http://schemas.microsoft.com/office/powerpoint/2010/main" val="92452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63D9D8-883D-6B4B-9C23-8307874EDF9F}" type="datetimeFigureOut">
              <a:rPr lang="es-ES" smtClean="0"/>
              <a:t>11/12/2017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3B06C-7ECB-6444-8651-6E49B8663B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23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63D9D8-883D-6B4B-9C23-8307874EDF9F}" type="datetimeFigureOut">
              <a:rPr lang="es-ES" smtClean="0"/>
              <a:t>11/12/2017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3B06C-7ECB-6444-8651-6E49B8663B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13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63D9D8-883D-6B4B-9C23-8307874EDF9F}" type="datetimeFigureOut">
              <a:rPr lang="es-ES" smtClean="0"/>
              <a:t>11/12/2017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3B06C-7ECB-6444-8651-6E49B8663B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496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FFD-06AE-BF41-8294-4943C16B1A30}" type="datetimeFigureOut">
              <a:rPr lang="es-ES_tradnl" smtClean="0"/>
              <a:t>11/12/2017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688B-3A6B-7146-84FE-39B5875E16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06753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FFD-06AE-BF41-8294-4943C16B1A30}" type="datetimeFigureOut">
              <a:rPr lang="es-ES_tradnl" smtClean="0"/>
              <a:t>11/12/2017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688B-3A6B-7146-84FE-39B5875E16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8412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FFD-06AE-BF41-8294-4943C16B1A30}" type="datetimeFigureOut">
              <a:rPr lang="es-ES_tradnl" smtClean="0"/>
              <a:t>11/12/2017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688B-3A6B-7146-84FE-39B5875E16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6550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FFD-06AE-BF41-8294-4943C16B1A30}" type="datetimeFigureOut">
              <a:rPr lang="es-ES_tradnl" smtClean="0"/>
              <a:t>11/12/2017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688B-3A6B-7146-84FE-39B5875E16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312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FFD-06AE-BF41-8294-4943C16B1A30}" type="datetimeFigureOut">
              <a:rPr lang="es-ES_tradnl" smtClean="0"/>
              <a:t>11/12/2017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688B-3A6B-7146-84FE-39B5875E16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3594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FFD-06AE-BF41-8294-4943C16B1A30}" type="datetimeFigureOut">
              <a:rPr lang="es-ES_tradnl" smtClean="0"/>
              <a:t>11/12/2017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688B-3A6B-7146-84FE-39B5875E16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5172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FFD-06AE-BF41-8294-4943C16B1A30}" type="datetimeFigureOut">
              <a:rPr lang="es-ES_tradnl" smtClean="0"/>
              <a:t>11/12/2017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688B-3A6B-7146-84FE-39B5875E16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336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-1" y="84322"/>
            <a:ext cx="12218744" cy="6773678"/>
            <a:chOff x="-1" y="84322"/>
            <a:chExt cx="9164058" cy="6773678"/>
          </a:xfrm>
        </p:grpSpPr>
        <p:pic>
          <p:nvPicPr>
            <p:cNvPr id="7" name="Imagen 6" descr="hoja 2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2"/>
            <a:stretch/>
          </p:blipFill>
          <p:spPr>
            <a:xfrm>
              <a:off x="-1" y="84322"/>
              <a:ext cx="9144001" cy="6773678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 userDrawn="1"/>
          </p:nvSpPr>
          <p:spPr>
            <a:xfrm>
              <a:off x="0" y="739407"/>
              <a:ext cx="9164057" cy="339257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5" name="Rectángulo 4"/>
            <p:cNvSpPr/>
            <p:nvPr userDrawn="1"/>
          </p:nvSpPr>
          <p:spPr>
            <a:xfrm>
              <a:off x="0" y="6645964"/>
              <a:ext cx="9164057" cy="2120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</p:spTree>
    <p:extLst>
      <p:ext uri="{BB962C8B-B14F-4D97-AF65-F5344CB8AC3E}">
        <p14:creationId xmlns:p14="http://schemas.microsoft.com/office/powerpoint/2010/main" val="3212809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FFD-06AE-BF41-8294-4943C16B1A30}" type="datetimeFigureOut">
              <a:rPr lang="es-ES_tradnl" smtClean="0"/>
              <a:t>11/12/2017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688B-3A6B-7146-84FE-39B5875E16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8042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FFD-06AE-BF41-8294-4943C16B1A30}" type="datetimeFigureOut">
              <a:rPr lang="es-ES_tradnl" smtClean="0"/>
              <a:t>11/12/2017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688B-3A6B-7146-84FE-39B5875E16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5667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FFD-06AE-BF41-8294-4943C16B1A30}" type="datetimeFigureOut">
              <a:rPr lang="es-ES_tradnl" smtClean="0"/>
              <a:t>11/12/2017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688B-3A6B-7146-84FE-39B5875E16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43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0FFD-06AE-BF41-8294-4943C16B1A30}" type="datetimeFigureOut">
              <a:rPr lang="es-ES_tradnl" smtClean="0"/>
              <a:t>11/12/2017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688B-3A6B-7146-84FE-39B5875E16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747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-1" y="84322"/>
            <a:ext cx="12218744" cy="6773678"/>
            <a:chOff x="-1" y="84322"/>
            <a:chExt cx="9164058" cy="6773678"/>
          </a:xfrm>
        </p:grpSpPr>
        <p:pic>
          <p:nvPicPr>
            <p:cNvPr id="7" name="Imagen 6" descr="hoja 2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2"/>
            <a:stretch/>
          </p:blipFill>
          <p:spPr>
            <a:xfrm>
              <a:off x="-1" y="84322"/>
              <a:ext cx="9144001" cy="6773678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 userDrawn="1"/>
          </p:nvSpPr>
          <p:spPr>
            <a:xfrm>
              <a:off x="0" y="739407"/>
              <a:ext cx="9164057" cy="339257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5" name="Rectángulo 4"/>
            <p:cNvSpPr/>
            <p:nvPr userDrawn="1"/>
          </p:nvSpPr>
          <p:spPr>
            <a:xfrm>
              <a:off x="0" y="6645964"/>
              <a:ext cx="9164057" cy="2120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  <p:sp>
        <p:nvSpPr>
          <p:cNvPr id="3" name="Rectángulo 2"/>
          <p:cNvSpPr/>
          <p:nvPr userDrawn="1"/>
        </p:nvSpPr>
        <p:spPr>
          <a:xfrm>
            <a:off x="1" y="1078664"/>
            <a:ext cx="12218743" cy="55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05414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63D9D8-883D-6B4B-9C23-8307874EDF9F}" type="datetimeFigureOut">
              <a:rPr lang="es-ES" smtClean="0"/>
              <a:t>11/12/2017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3B06C-7ECB-6444-8651-6E49B8663B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98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63D9D8-883D-6B4B-9C23-8307874EDF9F}" type="datetimeFigureOut">
              <a:rPr lang="es-ES" smtClean="0"/>
              <a:t>11/12/2017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3B06C-7ECB-6444-8651-6E49B8663B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0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63D9D8-883D-6B4B-9C23-8307874EDF9F}" type="datetimeFigureOut">
              <a:rPr lang="es-ES" smtClean="0"/>
              <a:t>11/12/2017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3B06C-7ECB-6444-8651-6E49B8663B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9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63D9D8-883D-6B4B-9C23-8307874EDF9F}" type="datetimeFigureOut">
              <a:rPr lang="es-ES" smtClean="0"/>
              <a:t>11/12/2017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3B06C-7ECB-6444-8651-6E49B8663B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8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63D9D8-883D-6B4B-9C23-8307874EDF9F}" type="datetimeFigureOut">
              <a:rPr lang="es-ES" smtClean="0"/>
              <a:t>11/12/2017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3B06C-7ECB-6444-8651-6E49B8663B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98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94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90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60FFD-06AE-BF41-8294-4943C16B1A30}" type="datetimeFigureOut">
              <a:rPr lang="es-ES_tradnl" smtClean="0"/>
              <a:t>11/12/2017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688B-3A6B-7146-84FE-39B5875E16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69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chart" Target="../charts/chart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94086" y="2823691"/>
            <a:ext cx="810933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MX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Soberana Sans Light" charset="0"/>
                <a:cs typeface="Arial" panose="020B0604020202020204" pitchFamily="34" charset="0"/>
              </a:rPr>
              <a:t>Seguridad y Salud en el Trabajo en M</a:t>
            </a:r>
            <a:r>
              <a:rPr kumimoji="0" lang="es-ES" sz="2600" b="1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Soberana Sans Light" charset="0"/>
                <a:cs typeface="Arial" panose="020B0604020202020204" pitchFamily="34" charset="0"/>
              </a:rPr>
              <a:t>éxico</a:t>
            </a:r>
            <a:r>
              <a:rPr kumimoji="0" lang="es-ES" sz="26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Soberana Sans Light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Soberana Sans Light" charset="0"/>
                <a:cs typeface="Arial" panose="020B0604020202020204" pitchFamily="34" charset="0"/>
              </a:rPr>
              <a:t>Avances, retos y </a:t>
            </a:r>
            <a:r>
              <a:rPr kumimoji="0" lang="es-ES" sz="26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Soberana Sans Light" charset="0"/>
                <a:cs typeface="Arial" panose="020B0604020202020204" pitchFamily="34" charset="0"/>
              </a:rPr>
              <a:t>desafíos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MX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Sans Light" charset="0"/>
              <a:ea typeface="Soberana Sans Light" charset="0"/>
              <a:cs typeface="Soberana Sans Light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241374"/>
            <a:ext cx="12192000" cy="260783"/>
          </a:xfrm>
          <a:prstGeom prst="rect">
            <a:avLst/>
          </a:prstGeom>
          <a:gradFill flip="none" rotWithShape="1">
            <a:gsLst>
              <a:gs pos="49000">
                <a:srgbClr val="00B050"/>
              </a:gs>
              <a:gs pos="29000">
                <a:schemeClr val="accent6">
                  <a:lumMod val="50000"/>
                </a:schemeClr>
              </a:gs>
              <a:gs pos="67000">
                <a:schemeClr val="accent6">
                  <a:lumMod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28353" t="52995" r="54771" b="35531"/>
          <a:stretch/>
        </p:blipFill>
        <p:spPr bwMode="auto">
          <a:xfrm>
            <a:off x="8653100" y="363105"/>
            <a:ext cx="1694823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65" y="344437"/>
            <a:ext cx="2002154" cy="606295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 bwMode="auto">
          <a:xfrm>
            <a:off x="7205691" y="6267870"/>
            <a:ext cx="4989539" cy="2893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 anchorCtr="0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r" defTabSz="914400" rtl="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Diciembre de 2017,</a:t>
            </a:r>
            <a:r>
              <a:rPr kumimoji="0" lang="es-MX" sz="16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b="1" dirty="0" smtClean="0">
                <a:solidFill>
                  <a:schemeClr val="bg2">
                    <a:lumMod val="10000"/>
                  </a:schemeClr>
                </a:solidFill>
              </a:rPr>
              <a:t>Hermosillo, Sonora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5 CuadroTexto"/>
          <p:cNvSpPr txBox="1"/>
          <p:nvPr/>
        </p:nvSpPr>
        <p:spPr>
          <a:xfrm>
            <a:off x="0" y="5279728"/>
            <a:ext cx="12192001" cy="6617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MTRO. IGNACIO RUBÍ SALAZAR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SUBSECRETARIO DE PREVISIÓN SOCIAL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6492873"/>
            <a:ext cx="12192000" cy="365125"/>
          </a:xfrm>
          <a:prstGeom prst="rect">
            <a:avLst/>
          </a:prstGeom>
          <a:solidFill>
            <a:srgbClr val="61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5" y="1738367"/>
            <a:ext cx="3172359" cy="3096127"/>
          </a:xfrm>
          <a:prstGeom prst="rect">
            <a:avLst/>
          </a:prstGeom>
          <a:effectLst>
            <a:outerShdw blurRad="50800" dist="152400" dir="2700000" algn="tl" rotWithShape="0">
              <a:schemeClr val="tx1">
                <a:alpha val="78000"/>
              </a:schemeClr>
            </a:outerShdw>
          </a:effectLst>
          <a:scene3d>
            <a:camera prst="orthographicFront"/>
            <a:lightRig rig="threePt" dir="t"/>
          </a:scene3d>
          <a:sp3d prstMaterial="matte"/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9" b="26962"/>
          <a:stretch/>
        </p:blipFill>
        <p:spPr>
          <a:xfrm>
            <a:off x="1049318" y="218216"/>
            <a:ext cx="2690851" cy="838707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857076" y="2347074"/>
            <a:ext cx="35833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MX" sz="2600" dirty="0" smtClean="0">
                <a:solidFill>
                  <a:prstClr val="black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Presentación</a:t>
            </a:r>
            <a:r>
              <a:rPr lang="es-ES" sz="2600" dirty="0" smtClean="0">
                <a:solidFill>
                  <a:prstClr val="black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 </a:t>
            </a:r>
            <a:r>
              <a:rPr lang="es-ES" sz="2600" dirty="0">
                <a:solidFill>
                  <a:prstClr val="black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del </a:t>
            </a:r>
            <a:r>
              <a:rPr lang="es-ES" sz="2600" dirty="0" smtClean="0">
                <a:solidFill>
                  <a:prstClr val="black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libro</a:t>
            </a:r>
            <a:endParaRPr lang="es-MX" sz="2600" dirty="0">
              <a:solidFill>
                <a:prstClr val="black"/>
              </a:solidFill>
              <a:latin typeface="Soberana Sans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5657" y="325214"/>
            <a:ext cx="36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Panorama Internacional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pic>
        <p:nvPicPr>
          <p:cNvPr id="3" name="Picture 4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" y="149822"/>
            <a:ext cx="513946" cy="51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34254" y="1131115"/>
            <a:ext cx="4818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u="heavy" strike="noStrike" kern="1200" cap="none" spc="0" normalizeH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</a:rPr>
              <a:t>Sectores de alto riesgo en el ámbito laboral</a:t>
            </a:r>
            <a:endParaRPr kumimoji="0" lang="es-MX" sz="1600" b="1" u="heavy" strike="noStrike" kern="1200" cap="none" spc="0" normalizeH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32682" y="1703350"/>
            <a:ext cx="5428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Se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calcula que entre </a:t>
            </a:r>
            <a:r>
              <a:rPr kumimoji="0" lang="es-MX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50</a:t>
            </a: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% y </a:t>
            </a:r>
            <a:r>
              <a:rPr kumimoji="0" lang="es-MX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70</a:t>
            </a: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%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de la fuerza laboral en los países en desarrollo está </a:t>
            </a: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expuesta a estos tipos de peligro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, en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especial 5 sectores: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(</a:t>
            </a:r>
            <a:r>
              <a:rPr kumimoji="0" lang="es-MX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Fontes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, 2002)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berana Sans" panose="02000000000000000000" pitchFamily="50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8912" y="1679517"/>
            <a:ext cx="4800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Los </a:t>
            </a:r>
            <a:r>
              <a:rPr kumimoji="0" lang="es-MX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trabajadores están expuestos a peligros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, de índole </a:t>
            </a: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física, química, biológica y psicológica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, que pueden constituir un riesgo para su salud.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76088" y="3696487"/>
            <a:ext cx="49324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Las cargas pesadas de trabajo físico o las condiciones de trabajo ergonómicamente deficientes pueden llevar a </a:t>
            </a: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lesiones y trastornos musculo-esqueléticos.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897" y="2674338"/>
            <a:ext cx="1406049" cy="1406049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5906860" y="1720633"/>
            <a:ext cx="133134" cy="4579657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827295" y="2597439"/>
            <a:ext cx="21393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Minería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Agricultura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Industria maderera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Pesca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Construcción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Sans" panose="02000000000000000000" pitchFamily="50" charset="0"/>
              <a:ea typeface="+mn-ea"/>
              <a:cs typeface="+mn-cs"/>
            </a:endParaRPr>
          </a:p>
        </p:txBody>
      </p:sp>
      <p:pic>
        <p:nvPicPr>
          <p:cNvPr id="2054" name="Picture 6" descr="Resultado de imagen para enfermedad respiratoria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3" y="2746796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enfermedad respiratoria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29" y="2760068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cerebr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945" y="2772585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6432681" y="4236231"/>
            <a:ext cx="5444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Soberana Sans" panose="02000000000000000000" pitchFamily="50" charset="0"/>
              </a:rPr>
              <a:t>Más de </a:t>
            </a:r>
            <a:r>
              <a:rPr lang="es-MX" sz="1400" b="1" i="1" dirty="0" smtClean="0">
                <a:latin typeface="Soberana Sans" panose="02000000000000000000" pitchFamily="50" charset="0"/>
              </a:rPr>
              <a:t>300 millones de </a:t>
            </a:r>
            <a:r>
              <a:rPr lang="es-MX" sz="1400" b="1" i="1" dirty="0">
                <a:latin typeface="Soberana Sans" panose="02000000000000000000" pitchFamily="50" charset="0"/>
              </a:rPr>
              <a:t>trabajadores sufren lesiones profesionales</a:t>
            </a:r>
            <a:r>
              <a:rPr lang="es-MX" sz="1400" i="1" dirty="0">
                <a:latin typeface="Soberana Sans" panose="02000000000000000000" pitchFamily="50" charset="0"/>
              </a:rPr>
              <a:t> </a:t>
            </a:r>
            <a:r>
              <a:rPr lang="es-MX" sz="1400" dirty="0" smtClean="0">
                <a:latin typeface="Soberana Sans" panose="02000000000000000000" pitchFamily="50" charset="0"/>
              </a:rPr>
              <a:t>no </a:t>
            </a:r>
            <a:r>
              <a:rPr lang="es-MX" sz="1400" dirty="0">
                <a:latin typeface="Soberana Sans" panose="02000000000000000000" pitchFamily="50" charset="0"/>
              </a:rPr>
              <a:t>mortales cada año, lo que significa que </a:t>
            </a:r>
            <a:r>
              <a:rPr lang="es-MX" sz="1400" dirty="0" smtClean="0">
                <a:latin typeface="Soberana Sans" panose="02000000000000000000" pitchFamily="50" charset="0"/>
              </a:rPr>
              <a:t>más de </a:t>
            </a:r>
            <a:r>
              <a:rPr lang="es-MX" sz="1400" b="1" i="1" dirty="0" smtClean="0">
                <a:latin typeface="Soberana Sans" panose="02000000000000000000" pitchFamily="50" charset="0"/>
              </a:rPr>
              <a:t>800 mil personas </a:t>
            </a:r>
            <a:r>
              <a:rPr lang="es-MX" sz="1400" b="1" i="1" dirty="0">
                <a:latin typeface="Soberana Sans" panose="02000000000000000000" pitchFamily="50" charset="0"/>
              </a:rPr>
              <a:t>se lesionan cada día en su </a:t>
            </a:r>
            <a:r>
              <a:rPr lang="es-MX" sz="1400" b="1" i="1" dirty="0" smtClean="0">
                <a:latin typeface="Soberana Sans" panose="02000000000000000000" pitchFamily="50" charset="0"/>
              </a:rPr>
              <a:t>trabajo</a:t>
            </a:r>
            <a:r>
              <a:rPr lang="es-MX" sz="1400" b="1" dirty="0" smtClean="0">
                <a:latin typeface="Soberana Sans" panose="02000000000000000000" pitchFamily="50" charset="0"/>
              </a:rPr>
              <a:t>. </a:t>
            </a:r>
            <a:r>
              <a:rPr lang="es-MX" sz="1400" dirty="0" smtClean="0">
                <a:latin typeface="Soberana Sans" panose="02000000000000000000" pitchFamily="50" charset="0"/>
              </a:rPr>
              <a:t>(OIT, 2016)</a:t>
            </a:r>
            <a:endParaRPr lang="es-MX" sz="1400" dirty="0">
              <a:latin typeface="Soberana Sans" panose="02000000000000000000" pitchFamily="50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76088" y="4579570"/>
            <a:ext cx="50001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Estas enfermedades se </a:t>
            </a:r>
            <a:r>
              <a:rPr lang="es-MX" sz="1400" dirty="0">
                <a:solidFill>
                  <a:prstClr val="black"/>
                </a:solidFill>
                <a:latin typeface="Soberana Sans" panose="02000000000000000000" pitchFamily="50" charset="0"/>
              </a:rPr>
              <a:t>encuentran entre </a:t>
            </a:r>
            <a:r>
              <a:rPr lang="es-MX" sz="1400" b="1" i="1" dirty="0">
                <a:solidFill>
                  <a:prstClr val="black"/>
                </a:solidFill>
                <a:latin typeface="Soberana Sans" panose="02000000000000000000" pitchFamily="50" charset="0"/>
              </a:rPr>
              <a:t>los problemas más importantes de salud en el trabajo</a:t>
            </a:r>
            <a:r>
              <a:rPr lang="es-MX" sz="1400" i="1" dirty="0">
                <a:solidFill>
                  <a:prstClr val="black"/>
                </a:solidFill>
                <a:latin typeface="Soberana Sans" panose="02000000000000000000" pitchFamily="50" charset="0"/>
              </a:rPr>
              <a:t>, </a:t>
            </a:r>
            <a:r>
              <a:rPr lang="es-MX" sz="1400" dirty="0">
                <a:solidFill>
                  <a:prstClr val="black"/>
                </a:solidFill>
                <a:latin typeface="Soberana Sans" panose="02000000000000000000" pitchFamily="50" charset="0"/>
              </a:rPr>
              <a:t>además, constituyen una de las </a:t>
            </a:r>
            <a:r>
              <a:rPr lang="es-MX" sz="1400" b="1" i="1" dirty="0">
                <a:solidFill>
                  <a:prstClr val="black"/>
                </a:solidFill>
                <a:latin typeface="Soberana Sans" panose="02000000000000000000" pitchFamily="50" charset="0"/>
              </a:rPr>
              <a:t>principales causas de ausentismo </a:t>
            </a:r>
            <a:r>
              <a:rPr lang="es-MX" sz="1400" b="1" i="1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laboral</a:t>
            </a:r>
            <a:r>
              <a:rPr lang="es-MX" sz="1400" i="1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.</a:t>
            </a:r>
            <a:endParaRPr lang="es-MX" sz="1400" i="1" dirty="0">
              <a:solidFill>
                <a:prstClr val="black"/>
              </a:solidFill>
              <a:latin typeface="Soberana Sans" panose="020000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32681" y="5087609"/>
            <a:ext cx="54449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Soberana Sans" panose="02000000000000000000" pitchFamily="50" charset="0"/>
              </a:rPr>
              <a:t>Hoy en día se reconoce que el </a:t>
            </a:r>
            <a:r>
              <a:rPr lang="es-MX" sz="1400" b="1" i="1" dirty="0" smtClean="0">
                <a:latin typeface="Soberana Sans" panose="02000000000000000000" pitchFamily="50" charset="0"/>
              </a:rPr>
              <a:t>estrés laboral </a:t>
            </a:r>
            <a:r>
              <a:rPr lang="es-MX" sz="1400" dirty="0" smtClean="0">
                <a:latin typeface="Soberana Sans" panose="02000000000000000000" pitchFamily="50" charset="0"/>
              </a:rPr>
              <a:t>es uno de los </a:t>
            </a:r>
            <a:r>
              <a:rPr lang="es-MX" sz="1400" b="1" i="1" dirty="0" smtClean="0">
                <a:latin typeface="Soberana Sans" panose="02000000000000000000" pitchFamily="50" charset="0"/>
              </a:rPr>
              <a:t>principales problemas para la salud </a:t>
            </a:r>
            <a:r>
              <a:rPr lang="es-MX" sz="1400" dirty="0" smtClean="0">
                <a:latin typeface="Soberana Sans" panose="02000000000000000000" pitchFamily="50" charset="0"/>
              </a:rPr>
              <a:t>de la población trabajadora,</a:t>
            </a:r>
            <a:r>
              <a:rPr lang="es-MX" sz="1400" b="1" i="1" dirty="0" smtClean="0">
                <a:latin typeface="Soberana Sans" panose="02000000000000000000" pitchFamily="50" charset="0"/>
              </a:rPr>
              <a:t> </a:t>
            </a:r>
            <a:r>
              <a:rPr lang="es-MX" sz="1400" dirty="0" smtClean="0">
                <a:latin typeface="Soberana Sans" panose="02000000000000000000" pitchFamily="50" charset="0"/>
              </a:rPr>
              <a:t>organizaciones como la OIT y la OMS han resaltado el impacto de este en la productividad y en la </a:t>
            </a:r>
            <a:r>
              <a:rPr lang="es-MX" sz="1400" b="1" i="1" dirty="0" smtClean="0">
                <a:latin typeface="Soberana Sans" panose="02000000000000000000" pitchFamily="50" charset="0"/>
              </a:rPr>
              <a:t>falta de datos mundiales sobre el tema</a:t>
            </a:r>
            <a:r>
              <a:rPr lang="es-MX" sz="1400" dirty="0" smtClean="0">
                <a:latin typeface="Soberana Sans" panose="02000000000000000000" pitchFamily="50" charset="0"/>
              </a:rPr>
              <a:t>.</a:t>
            </a:r>
            <a:endParaRPr lang="es-MX" sz="1400" dirty="0">
              <a:latin typeface="Soberana Sans" panose="02000000000000000000" pitchFamily="50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1079335" y="6607426"/>
            <a:ext cx="41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2991" y="324197"/>
            <a:ext cx="36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Panorama Nacional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2" y="74582"/>
            <a:ext cx="647794" cy="64779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5971261" y="2562045"/>
            <a:ext cx="6220739" cy="3808039"/>
            <a:chOff x="150049" y="196135"/>
            <a:chExt cx="8595864" cy="4779847"/>
          </a:xfrm>
        </p:grpSpPr>
        <p:sp>
          <p:nvSpPr>
            <p:cNvPr id="6" name="Rectángulo 5"/>
            <p:cNvSpPr/>
            <p:nvPr/>
          </p:nvSpPr>
          <p:spPr>
            <a:xfrm>
              <a:off x="150049" y="4677802"/>
              <a:ext cx="5446305" cy="2981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berana Sans Light" panose="02000000000000000000" pitchFamily="50" charset="0"/>
                  <a:ea typeface="Calibri" panose="020F0502020204030204" pitchFamily="34" charset="0"/>
                  <a:cs typeface="+mn-cs"/>
                </a:rPr>
                <a:t>Fuente:</a:t>
              </a:r>
              <a:r>
                <a:rPr kumimoji="0" lang="es-MX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berana Sans Light" panose="02000000000000000000" pitchFamily="50" charset="0"/>
                  <a:ea typeface="Calibri" panose="020F0502020204030204" pitchFamily="34" charset="0"/>
                  <a:cs typeface="+mn-cs"/>
                </a:rPr>
                <a:t> Elaboración propia con base en </a:t>
              </a:r>
              <a:r>
                <a:rPr kumimoji="0" lang="es-MX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berana Sans Light" panose="02000000000000000000" pitchFamily="50" charset="0"/>
                  <a:ea typeface="Calibri" panose="020F0502020204030204" pitchFamily="34" charset="0"/>
                  <a:cs typeface="+mn-cs"/>
                </a:rPr>
                <a:t>la </a:t>
              </a:r>
              <a:r>
                <a:rPr kumimoji="0" lang="es-MX" sz="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berana Sans Light" panose="02000000000000000000" pitchFamily="50" charset="0"/>
                  <a:ea typeface="Calibri" panose="020F0502020204030204" pitchFamily="34" charset="0"/>
                  <a:cs typeface="+mn-cs"/>
                </a:rPr>
                <a:t>Memoria </a:t>
              </a:r>
              <a:r>
                <a:rPr kumimoji="0" lang="es-MX" sz="8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oberana Sans Light" panose="02000000000000000000" pitchFamily="50" charset="0"/>
                  <a:ea typeface="Calibri" panose="020F0502020204030204" pitchFamily="34" charset="0"/>
                  <a:cs typeface="+mn-cs"/>
                </a:rPr>
                <a:t>Est</a:t>
              </a:r>
              <a:r>
                <a:rPr kumimoji="0" lang="es-MX" sz="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berana Sans Light" panose="02000000000000000000" pitchFamily="50" charset="0"/>
                  <a:ea typeface="Calibri" panose="020F0502020204030204" pitchFamily="34" charset="0"/>
                  <a:cs typeface="+mn-cs"/>
                </a:rPr>
                <a:t>adística </a:t>
              </a:r>
              <a:r>
                <a:rPr kumimoji="0" lang="es-MX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berana Sans Light" panose="02000000000000000000" pitchFamily="50" charset="0"/>
                  <a:ea typeface="Calibri" panose="020F0502020204030204" pitchFamily="34" charset="0"/>
                  <a:cs typeface="+mn-cs"/>
                </a:rPr>
                <a:t>2016 del IMSS.</a:t>
              </a: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graphicFrame>
          <p:nvGraphicFramePr>
            <p:cNvPr id="7" name="Gráfico 6"/>
            <p:cNvGraphicFramePr/>
            <p:nvPr>
              <p:extLst>
                <p:ext uri="{D42A27DB-BD31-4B8C-83A1-F6EECF244321}">
                  <p14:modId xmlns:p14="http://schemas.microsoft.com/office/powerpoint/2010/main" val="118986120"/>
                </p:ext>
              </p:extLst>
            </p:nvPr>
          </p:nvGraphicFramePr>
          <p:xfrm>
            <a:off x="410099" y="913801"/>
            <a:ext cx="8128381" cy="3833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CuadroTexto 6"/>
            <p:cNvSpPr txBox="1"/>
            <p:nvPr/>
          </p:nvSpPr>
          <p:spPr>
            <a:xfrm>
              <a:off x="262587" y="196135"/>
              <a:ext cx="8483326" cy="5877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berana Sans Light" panose="02000000000000000000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Riesgos de Trabajo por Actividad Económica, según tasa de incidencia, </a:t>
              </a:r>
              <a:r>
                <a:rPr kumimoji="0" lang="es-MX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berana Sans Light" panose="02000000000000000000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2016</a:t>
              </a:r>
              <a:endParaRPr kumimoji="0" lang="es-MX" sz="1200" b="0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berana Sans Light" panose="02000000000000000000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(por cada 100 trabajadores)</a:t>
              </a:r>
              <a:endPara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CuadroTexto 1"/>
            <p:cNvSpPr txBox="1"/>
            <p:nvPr/>
          </p:nvSpPr>
          <p:spPr>
            <a:xfrm>
              <a:off x="1557579" y="1034204"/>
              <a:ext cx="537440" cy="314480"/>
            </a:xfrm>
            <a:prstGeom prst="rect">
              <a:avLst/>
            </a:prstGeom>
          </p:spPr>
          <p:txBody>
            <a:bodyPr wrap="none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berana Sans Light" panose="02000000000000000000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3.5</a:t>
              </a:r>
              <a:endPara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CuadroTexto 1"/>
            <p:cNvSpPr txBox="1"/>
            <p:nvPr/>
          </p:nvSpPr>
          <p:spPr>
            <a:xfrm>
              <a:off x="2447089" y="1042887"/>
              <a:ext cx="537440" cy="314480"/>
            </a:xfrm>
            <a:prstGeom prst="rect">
              <a:avLst/>
            </a:prstGeom>
          </p:spPr>
          <p:txBody>
            <a:bodyPr wrap="none" rtlCol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berana Sans Light" panose="02000000000000000000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3.5</a:t>
              </a:r>
              <a:endPara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" name="CuadroTexto 1"/>
            <p:cNvSpPr txBox="1"/>
            <p:nvPr/>
          </p:nvSpPr>
          <p:spPr>
            <a:xfrm>
              <a:off x="3312034" y="1318823"/>
              <a:ext cx="537440" cy="297601"/>
            </a:xfrm>
            <a:prstGeom prst="rect">
              <a:avLst/>
            </a:prstGeom>
          </p:spPr>
          <p:txBody>
            <a:bodyPr wrap="none" rtlCol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berana Sans Light" panose="02000000000000000000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3.1</a:t>
              </a:r>
              <a:endPara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" name="CuadroTexto 1"/>
            <p:cNvSpPr txBox="1"/>
            <p:nvPr/>
          </p:nvSpPr>
          <p:spPr>
            <a:xfrm>
              <a:off x="4181714" y="1423994"/>
              <a:ext cx="537440" cy="319122"/>
            </a:xfrm>
            <a:prstGeom prst="rect">
              <a:avLst/>
            </a:prstGeom>
          </p:spPr>
          <p:txBody>
            <a:bodyPr wrap="none" rtlCol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berana Sans Light" panose="02000000000000000000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3.0</a:t>
              </a:r>
              <a:endPara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" name="CuadroTexto 1"/>
            <p:cNvSpPr txBox="1"/>
            <p:nvPr/>
          </p:nvSpPr>
          <p:spPr>
            <a:xfrm>
              <a:off x="5058915" y="1583211"/>
              <a:ext cx="537440" cy="313591"/>
            </a:xfrm>
            <a:prstGeom prst="rect">
              <a:avLst/>
            </a:prstGeom>
          </p:spPr>
          <p:txBody>
            <a:bodyPr wrap="none" rtlCol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berana Sans Light" panose="02000000000000000000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2.7</a:t>
              </a:r>
              <a:endPara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" name="CuadroTexto 1"/>
            <p:cNvSpPr txBox="1"/>
            <p:nvPr/>
          </p:nvSpPr>
          <p:spPr>
            <a:xfrm>
              <a:off x="6815300" y="2106111"/>
              <a:ext cx="537440" cy="348926"/>
            </a:xfrm>
            <a:prstGeom prst="rect">
              <a:avLst/>
            </a:prstGeom>
          </p:spPr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berana Sans Light" panose="02000000000000000000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1.9</a:t>
              </a:r>
              <a:endPara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5" name="CuadroTexto 1"/>
            <p:cNvSpPr txBox="1"/>
            <p:nvPr/>
          </p:nvSpPr>
          <p:spPr>
            <a:xfrm>
              <a:off x="7686117" y="2236018"/>
              <a:ext cx="537440" cy="323159"/>
            </a:xfrm>
            <a:prstGeom prst="rect">
              <a:avLst/>
            </a:prstGeom>
          </p:spPr>
          <p:txBody>
            <a:bodyPr wrap="none" rtlCol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berana Sans Light" panose="02000000000000000000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1.7</a:t>
              </a:r>
              <a:endPara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369039" y="5220910"/>
            <a:ext cx="5372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el mismo periodo, la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tasa de 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incidencia</a:t>
            </a:r>
            <a:r>
              <a:rPr kumimoji="0" lang="es-MX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en</a:t>
            </a:r>
            <a:r>
              <a:rPr kumimoji="0" lang="es-MX" sz="1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los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dirty="0">
                <a:solidFill>
                  <a:prstClr val="black"/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riesgos de 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trabajo disminuyó 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0.7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puntos porcentuales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San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74860" y="1177173"/>
            <a:ext cx="247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heavy" strike="noStrike" kern="1200" cap="none" spc="0" normalizeH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Riesgos de Trabajo</a:t>
            </a:r>
            <a:endParaRPr kumimoji="0" lang="es-MX" sz="1800" b="1" i="0" u="heavy" strike="noStrike" kern="1200" cap="none" spc="0" normalizeH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Soberana Sans" panose="02000000000000000000" pitchFamily="50" charset="0"/>
              <a:ea typeface="+mn-ea"/>
              <a:cs typeface="+mn-cs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74860" y="1839393"/>
            <a:ext cx="559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De 2012  a 2016 hubo 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una disminución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de 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28 mil 426 riesgos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 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de trabajo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, equivalente al 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5.1%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.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(IMSS)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berana Sans" panose="02000000000000000000" pitchFamily="50" charset="0"/>
              <a:ea typeface="+mn-ea"/>
              <a:cs typeface="+mn-cs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925543" y="1833014"/>
            <a:ext cx="45719" cy="4130607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 descr="Resultado de imagen para grafica descendente ico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48" y="3105070"/>
            <a:ext cx="1124077" cy="112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redondeado 25"/>
          <p:cNvSpPr/>
          <p:nvPr/>
        </p:nvSpPr>
        <p:spPr>
          <a:xfrm>
            <a:off x="6811218" y="1202238"/>
            <a:ext cx="4372557" cy="1160375"/>
          </a:xfrm>
          <a:prstGeom prst="roundRect">
            <a:avLst/>
          </a:prstGeom>
          <a:solidFill>
            <a:srgbClr val="00A8A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811218" y="1202238"/>
            <a:ext cx="4372557" cy="115108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RIESGO DE TRABAJO</a:t>
            </a:r>
          </a:p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 la posibilidad </a:t>
            </a:r>
            <a:r>
              <a:rPr kumimoji="0" lang="es-MX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que un trabajador sufra una enfermedad profesional o un accidente vinculado </a:t>
            </a:r>
            <a:r>
              <a:rPr kumimoji="0" lang="es-MX" sz="14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 su actividad laboral.</a:t>
            </a:r>
            <a:endParaRPr kumimoji="0" lang="es-MX" sz="1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San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10" y="2898568"/>
            <a:ext cx="3223143" cy="1607532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1079335" y="6607426"/>
            <a:ext cx="41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1874"/>
            <a:ext cx="3907704" cy="25287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62041" y="314927"/>
            <a:ext cx="36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Panorama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 Nacional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7" y="84107"/>
            <a:ext cx="647794" cy="647794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405617690"/>
              </p:ext>
            </p:extLst>
          </p:nvPr>
        </p:nvGraphicFramePr>
        <p:xfrm>
          <a:off x="5885747" y="4053578"/>
          <a:ext cx="2057402" cy="180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854031049"/>
              </p:ext>
            </p:extLst>
          </p:nvPr>
        </p:nvGraphicFramePr>
        <p:xfrm>
          <a:off x="9935153" y="4095460"/>
          <a:ext cx="1920874" cy="178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345771844"/>
              </p:ext>
            </p:extLst>
          </p:nvPr>
        </p:nvGraphicFramePr>
        <p:xfrm>
          <a:off x="8188419" y="4075693"/>
          <a:ext cx="1889609" cy="175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068366529"/>
              </p:ext>
            </p:extLst>
          </p:nvPr>
        </p:nvGraphicFramePr>
        <p:xfrm>
          <a:off x="4059736" y="4075693"/>
          <a:ext cx="1890396" cy="177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862951"/>
              </p:ext>
            </p:extLst>
          </p:nvPr>
        </p:nvGraphicFramePr>
        <p:xfrm>
          <a:off x="4074458" y="1412129"/>
          <a:ext cx="7460249" cy="2016529"/>
        </p:xfrm>
        <a:graphic>
          <a:graphicData uri="http://schemas.openxmlformats.org/drawingml/2006/table">
            <a:tbl>
              <a:tblPr/>
              <a:tblGrid>
                <a:gridCol w="2970128">
                  <a:extLst>
                    <a:ext uri="{9D8B030D-6E8A-4147-A177-3AD203B41FA5}">
                      <a16:colId xmlns:a16="http://schemas.microsoft.com/office/drawing/2014/main" xmlns="" val="3652254689"/>
                    </a:ext>
                  </a:extLst>
                </a:gridCol>
                <a:gridCol w="941889">
                  <a:extLst>
                    <a:ext uri="{9D8B030D-6E8A-4147-A177-3AD203B41FA5}">
                      <a16:colId xmlns:a16="http://schemas.microsoft.com/office/drawing/2014/main" xmlns="" val="3322188241"/>
                    </a:ext>
                  </a:extLst>
                </a:gridCol>
                <a:gridCol w="873733">
                  <a:extLst>
                    <a:ext uri="{9D8B030D-6E8A-4147-A177-3AD203B41FA5}">
                      <a16:colId xmlns:a16="http://schemas.microsoft.com/office/drawing/2014/main" xmlns="" val="2965812581"/>
                    </a:ext>
                  </a:extLst>
                </a:gridCol>
                <a:gridCol w="800736">
                  <a:extLst>
                    <a:ext uri="{9D8B030D-6E8A-4147-A177-3AD203B41FA5}">
                      <a16:colId xmlns:a16="http://schemas.microsoft.com/office/drawing/2014/main" xmlns="" val="1100692908"/>
                    </a:ext>
                  </a:extLst>
                </a:gridCol>
                <a:gridCol w="1011658">
                  <a:extLst>
                    <a:ext uri="{9D8B030D-6E8A-4147-A177-3AD203B41FA5}">
                      <a16:colId xmlns:a16="http://schemas.microsoft.com/office/drawing/2014/main" xmlns="" val="544606823"/>
                    </a:ext>
                  </a:extLst>
                </a:gridCol>
                <a:gridCol w="862105">
                  <a:extLst>
                    <a:ext uri="{9D8B030D-6E8A-4147-A177-3AD203B41FA5}">
                      <a16:colId xmlns:a16="http://schemas.microsoft.com/office/drawing/2014/main" xmlns="" val="4078465911"/>
                    </a:ext>
                  </a:extLst>
                </a:gridCol>
              </a:tblGrid>
              <a:tr h="300705">
                <a:tc gridSpan="6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Estadística de Riesgos de Trabajo</a:t>
                      </a:r>
                      <a:endParaRPr lang="es-MX" sz="20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4259483"/>
                  </a:ext>
                </a:extLst>
              </a:tr>
              <a:tr h="24236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Concepto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Mujeres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Hombres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5766412"/>
                  </a:ext>
                </a:extLst>
              </a:tr>
              <a:tr h="2706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Riesgos de Trabajo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529,356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186,822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35.3%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342,534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64.7%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88685733"/>
                  </a:ext>
                </a:extLst>
              </a:tr>
              <a:tr h="300705">
                <a:tc>
                  <a:txBody>
                    <a:bodyPr/>
                    <a:lstStyle/>
                    <a:p>
                      <a:pPr marL="8128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Accidentes de Trabajo y en Trayecto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516,734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182,501</a:t>
                      </a:r>
                      <a:endParaRPr lang="es-MX" sz="180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35.3%</a:t>
                      </a:r>
                      <a:endParaRPr lang="es-MX" sz="180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334,233</a:t>
                      </a:r>
                      <a:endParaRPr lang="es-MX" sz="180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64.7%</a:t>
                      </a:r>
                      <a:endParaRPr lang="es-MX" sz="180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58218595"/>
                  </a:ext>
                </a:extLst>
              </a:tr>
              <a:tr h="300705">
                <a:tc>
                  <a:txBody>
                    <a:bodyPr/>
                    <a:lstStyle/>
                    <a:p>
                      <a:pPr marL="1714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Defunciones por Accidentes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1,385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6.5%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1,295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93.5%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2704093"/>
                  </a:ext>
                </a:extLst>
              </a:tr>
              <a:tr h="300705">
                <a:tc>
                  <a:txBody>
                    <a:bodyPr/>
                    <a:lstStyle/>
                    <a:p>
                      <a:pPr marL="8128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Enfermedades de Trabajo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12,622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4,321</a:t>
                      </a:r>
                      <a:endParaRPr lang="es-MX" sz="180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34.2%</a:t>
                      </a:r>
                      <a:endParaRPr lang="es-MX" sz="180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8,301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65.8%</a:t>
                      </a:r>
                      <a:endParaRPr lang="es-MX" sz="180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67162328"/>
                  </a:ext>
                </a:extLst>
              </a:tr>
              <a:tr h="300705">
                <a:tc>
                  <a:txBody>
                    <a:bodyPr/>
                    <a:lstStyle/>
                    <a:p>
                      <a:pPr marL="17145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Defunciones por Enfermedades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80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4.3%</a:t>
                      </a:r>
                      <a:endParaRPr lang="es-MX" sz="180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MX" sz="180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95.7%</a:t>
                      </a:r>
                      <a:endParaRPr lang="es-MX" sz="1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19010442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1079335" y="6607426"/>
            <a:ext cx="41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62041" y="314927"/>
            <a:ext cx="36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Panorama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 Nacional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7" y="84107"/>
            <a:ext cx="647794" cy="647794"/>
          </a:xfrm>
          <a:prstGeom prst="rect">
            <a:avLst/>
          </a:prstGeom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323264745"/>
              </p:ext>
            </p:extLst>
          </p:nvPr>
        </p:nvGraphicFramePr>
        <p:xfrm>
          <a:off x="2319881" y="1290468"/>
          <a:ext cx="7655393" cy="459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1822659" y="6167387"/>
            <a:ext cx="699247" cy="68199"/>
            <a:chOff x="975746" y="5664692"/>
            <a:chExt cx="699247" cy="68199"/>
          </a:xfrm>
        </p:grpSpPr>
        <p:cxnSp>
          <p:nvCxnSpPr>
            <p:cNvPr id="25" name="Conector recto 24"/>
            <p:cNvCxnSpPr/>
            <p:nvPr/>
          </p:nvCxnSpPr>
          <p:spPr>
            <a:xfrm>
              <a:off x="975746" y="5697110"/>
              <a:ext cx="699247" cy="0"/>
            </a:xfrm>
            <a:prstGeom prst="line">
              <a:avLst/>
            </a:prstGeom>
            <a:ln w="28575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e 25"/>
            <p:cNvSpPr/>
            <p:nvPr/>
          </p:nvSpPr>
          <p:spPr>
            <a:xfrm>
              <a:off x="1279650" y="5664692"/>
              <a:ext cx="80023" cy="6819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800231" y="5729607"/>
            <a:ext cx="699247" cy="68199"/>
            <a:chOff x="975746" y="5664692"/>
            <a:chExt cx="699247" cy="68199"/>
          </a:xfrm>
        </p:grpSpPr>
        <p:cxnSp>
          <p:nvCxnSpPr>
            <p:cNvPr id="23" name="Conector recto 22"/>
            <p:cNvCxnSpPr/>
            <p:nvPr/>
          </p:nvCxnSpPr>
          <p:spPr>
            <a:xfrm>
              <a:off x="975746" y="5697110"/>
              <a:ext cx="69924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ipse 23"/>
            <p:cNvSpPr/>
            <p:nvPr/>
          </p:nvSpPr>
          <p:spPr>
            <a:xfrm>
              <a:off x="1279650" y="5664692"/>
              <a:ext cx="80023" cy="681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254519" y="5742975"/>
            <a:ext cx="699247" cy="68199"/>
            <a:chOff x="975746" y="5664692"/>
            <a:chExt cx="699247" cy="68199"/>
          </a:xfrm>
        </p:grpSpPr>
        <p:cxnSp>
          <p:nvCxnSpPr>
            <p:cNvPr id="21" name="Conector recto 20"/>
            <p:cNvCxnSpPr/>
            <p:nvPr/>
          </p:nvCxnSpPr>
          <p:spPr>
            <a:xfrm>
              <a:off x="975746" y="5697110"/>
              <a:ext cx="699247" cy="0"/>
            </a:xfrm>
            <a:prstGeom prst="line">
              <a:avLst/>
            </a:prstGeom>
            <a:ln w="28575">
              <a:solidFill>
                <a:srgbClr val="CC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ipse 21"/>
            <p:cNvSpPr/>
            <p:nvPr/>
          </p:nvSpPr>
          <p:spPr>
            <a:xfrm>
              <a:off x="1279650" y="5664692"/>
              <a:ext cx="80023" cy="68199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276947" y="6180755"/>
            <a:ext cx="699247" cy="68199"/>
            <a:chOff x="975746" y="5664692"/>
            <a:chExt cx="699247" cy="68199"/>
          </a:xfrm>
        </p:grpSpPr>
        <p:cxnSp>
          <p:nvCxnSpPr>
            <p:cNvPr id="19" name="Conector recto 18"/>
            <p:cNvCxnSpPr/>
            <p:nvPr/>
          </p:nvCxnSpPr>
          <p:spPr>
            <a:xfrm>
              <a:off x="975746" y="5697110"/>
              <a:ext cx="69924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ipse 19"/>
            <p:cNvSpPr/>
            <p:nvPr/>
          </p:nvSpPr>
          <p:spPr>
            <a:xfrm>
              <a:off x="1279650" y="5664692"/>
              <a:ext cx="80023" cy="68199"/>
            </a:xfrm>
            <a:prstGeom prst="ellipse">
              <a:avLst/>
            </a:prstGeom>
            <a:solidFill>
              <a:srgbClr val="4094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2500110" y="6049430"/>
            <a:ext cx="28218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Soberana Sans" panose="02000000000000000000" pitchFamily="50" charset="0"/>
              </a:rPr>
              <a:t>Incapacidades Permanentes</a:t>
            </a:r>
            <a:endParaRPr lang="es-MX" sz="1100" dirty="0">
              <a:latin typeface="Soberana Sans" panose="020000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499478" y="5591107"/>
            <a:ext cx="3108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Soberana Sans" panose="02000000000000000000" pitchFamily="50" charset="0"/>
              </a:rPr>
              <a:t>Accidentes de Trabajo y en Trayecto</a:t>
            </a:r>
            <a:endParaRPr lang="es-MX" sz="1100" dirty="0">
              <a:latin typeface="Soberana Sans" panose="02000000000000000000" pitchFamily="50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037271" y="5604475"/>
            <a:ext cx="3108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Soberana Sans" panose="02000000000000000000" pitchFamily="50" charset="0"/>
              </a:rPr>
              <a:t>Enfermedades de Trabajo</a:t>
            </a:r>
            <a:endParaRPr lang="es-MX" sz="1100" dirty="0">
              <a:latin typeface="Soberana Sans" panose="02000000000000000000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037271" y="5961480"/>
            <a:ext cx="264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Soberana Sans" panose="02000000000000000000" pitchFamily="50" charset="0"/>
              </a:rPr>
              <a:t>Defunciones por  accidentes de Trabajo y en Trayecto</a:t>
            </a:r>
            <a:endParaRPr lang="es-MX" sz="1100" dirty="0">
              <a:latin typeface="Soberana Sans" panose="02000000000000000000" pitchFamily="50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1079335" y="6607426"/>
            <a:ext cx="41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35521"/>
              </p:ext>
            </p:extLst>
          </p:nvPr>
        </p:nvGraphicFramePr>
        <p:xfrm>
          <a:off x="1581802" y="1121037"/>
          <a:ext cx="9555595" cy="1586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2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40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38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57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93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652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30026">
                <a:tc gridSpan="9">
                  <a:txBody>
                    <a:bodyPr/>
                    <a:lstStyle/>
                    <a:p>
                      <a:pPr marL="116840" indent="-9017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6840" indent="-9017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241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Soberana Sans" panose="02000000000000000000" pitchFamily="50" charset="0"/>
                        </a:rPr>
                        <a:t>Trabajadores con Seguro de Riesgos de Trabajo</a:t>
                      </a:r>
                      <a:br>
                        <a:rPr lang="es-MX" sz="1000" b="1" dirty="0">
                          <a:effectLst/>
                          <a:latin typeface="Soberana Sans" panose="02000000000000000000" pitchFamily="50" charset="0"/>
                        </a:rPr>
                      </a:br>
                      <a:r>
                        <a:rPr lang="es-MX" sz="1000" b="1" dirty="0">
                          <a:effectLst/>
                          <a:latin typeface="Soberana Sans" panose="02000000000000000000" pitchFamily="50" charset="0"/>
                        </a:rPr>
                        <a:t>(Promedio anual</a:t>
                      </a:r>
                      <a:r>
                        <a:rPr lang="es-MX" sz="1000" dirty="0">
                          <a:effectLst/>
                          <a:latin typeface="Soberana Sans" panose="02000000000000000000" pitchFamily="50" charset="0"/>
                        </a:rPr>
                        <a:t>)</a:t>
                      </a:r>
                      <a:endParaRPr lang="es-MX" sz="10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" panose="02000000000000000000" pitchFamily="50" charset="0"/>
                        </a:rPr>
                        <a:t>Riesgos de Trabajo</a:t>
                      </a:r>
                      <a:endParaRPr lang="es-MX" sz="14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" panose="02000000000000000000" pitchFamily="50" charset="0"/>
                        </a:rPr>
                        <a:t>Accidentes de Trabajo</a:t>
                      </a:r>
                      <a:endParaRPr lang="es-MX" sz="14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" panose="02000000000000000000" pitchFamily="50" charset="0"/>
                        </a:rPr>
                        <a:t>Accidentes en Trayecto</a:t>
                      </a:r>
                      <a:endParaRPr lang="es-MX" sz="14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" panose="02000000000000000000" pitchFamily="50" charset="0"/>
                        </a:rPr>
                        <a:t>Enfermedades de Trabajo</a:t>
                      </a:r>
                      <a:endParaRPr lang="es-MX" sz="14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Casos</a:t>
                      </a:r>
                      <a:endParaRPr lang="es-MX" sz="105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Tasa</a:t>
                      </a:r>
                      <a:b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</a:br>
                      <a:r>
                        <a:rPr lang="es-MX" sz="800" dirty="0">
                          <a:effectLst/>
                          <a:latin typeface="Soberana Sans" panose="02000000000000000000" pitchFamily="50" charset="0"/>
                        </a:rPr>
                        <a:t>(por cada 100 trabajadores)</a:t>
                      </a:r>
                      <a:endParaRPr lang="es-MX" sz="9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Casos</a:t>
                      </a:r>
                      <a:endParaRPr lang="es-MX" sz="105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Tasa</a:t>
                      </a:r>
                      <a:b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</a:br>
                      <a:r>
                        <a:rPr lang="es-MX" sz="800" dirty="0">
                          <a:effectLst/>
                          <a:latin typeface="Soberana Sans" panose="02000000000000000000" pitchFamily="50" charset="0"/>
                        </a:rPr>
                        <a:t>(por cada 100 trabajadores)</a:t>
                      </a:r>
                      <a:endParaRPr lang="es-MX" sz="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Casos</a:t>
                      </a:r>
                      <a:endParaRPr lang="es-MX" sz="105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Tasa</a:t>
                      </a:r>
                      <a:b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</a:br>
                      <a:r>
                        <a:rPr lang="es-MX" sz="800" dirty="0">
                          <a:effectLst/>
                          <a:latin typeface="Soberana Sans" panose="02000000000000000000" pitchFamily="50" charset="0"/>
                        </a:rPr>
                        <a:t>(por cada 100 trabajadores)</a:t>
                      </a:r>
                      <a:endParaRPr lang="es-MX" sz="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Casos</a:t>
                      </a:r>
                      <a:endParaRPr lang="es-MX" sz="105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effectLst/>
                          <a:latin typeface="Soberana Sans" panose="02000000000000000000" pitchFamily="50" charset="0"/>
                        </a:rPr>
                        <a:t>Tasa</a:t>
                      </a:r>
                      <a:br>
                        <a:rPr lang="es-MX" sz="1050" dirty="0" smtClean="0">
                          <a:effectLst/>
                          <a:latin typeface="Soberana Sans" panose="02000000000000000000" pitchFamily="50" charset="0"/>
                        </a:rPr>
                      </a:br>
                      <a:r>
                        <a:rPr lang="es-MX" sz="800" dirty="0" smtClean="0">
                          <a:effectLst/>
                          <a:latin typeface="Soberana Sans" panose="02000000000000000000" pitchFamily="50" charset="0"/>
                        </a:rPr>
                        <a:t>(por cada 100 trabajadores)</a:t>
                      </a:r>
                      <a:endParaRPr lang="es-MX" sz="9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75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</a:rPr>
                        <a:t>18,206,112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</a:rPr>
                        <a:t>529,356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</a:rPr>
                        <a:t>2.9%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</a:rPr>
                        <a:t>394,202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</a:rPr>
                        <a:t>2.2%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</a:rPr>
                        <a:t>122,532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</a:rPr>
                        <a:t>0.7%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</a:rPr>
                        <a:t>12,622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6.9%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2146414" y="3009678"/>
            <a:ext cx="2193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Hallazgos relevantes</a:t>
            </a:r>
            <a:endParaRPr lang="es-MX" sz="16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632388" y="3570388"/>
            <a:ext cx="8505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latin typeface="Soberana Sans" panose="02000000000000000000" pitchFamily="50" charset="0"/>
              </a:rPr>
              <a:t>Las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tasas más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bajas </a:t>
            </a:r>
            <a:r>
              <a:rPr lang="es-MX" sz="1200" dirty="0" smtClean="0">
                <a:latin typeface="Soberana Sans" panose="02000000000000000000" pitchFamily="50" charset="0"/>
              </a:rPr>
              <a:t>de riesgos de trabajo </a:t>
            </a:r>
            <a:r>
              <a:rPr lang="es-MX" sz="1200" dirty="0">
                <a:latin typeface="Soberana Sans" panose="02000000000000000000" pitchFamily="50" charset="0"/>
              </a:rPr>
              <a:t>las tuvieron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Chiapas y Campeche con 1.4% y 1.7% </a:t>
            </a:r>
            <a:r>
              <a:rPr lang="es-MX" sz="1200" dirty="0" smtClean="0">
                <a:latin typeface="Soberana Sans" panose="02000000000000000000" pitchFamily="50" charset="0"/>
              </a:rPr>
              <a:t>respectivamente</a:t>
            </a:r>
            <a:endParaRPr lang="es-MX" sz="1200" dirty="0">
              <a:latin typeface="Soberana Sans" panose="02000000000000000000" pitchFamily="50" charset="0"/>
            </a:endParaRPr>
          </a:p>
        </p:txBody>
      </p:sp>
      <p:pic>
        <p:nvPicPr>
          <p:cNvPr id="13" name="Imagen 12" descr="d:\Users\rocio.torres\Desktop\riesgos de trbaj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01" y="3569138"/>
            <a:ext cx="480682" cy="2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d:\Users\rocio.torres\Desktop\imagen_lupa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37" y="2995780"/>
            <a:ext cx="370227" cy="33315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14"/>
          <p:cNvSpPr/>
          <p:nvPr/>
        </p:nvSpPr>
        <p:spPr>
          <a:xfrm>
            <a:off x="2712865" y="4120262"/>
            <a:ext cx="3343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Nayarit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presentó la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tasa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de accidentes de trabajo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más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alta (3.8%) </a:t>
            </a:r>
          </a:p>
        </p:txBody>
      </p:sp>
      <p:pic>
        <p:nvPicPr>
          <p:cNvPr id="16" name="Imagen 15" descr="d:\Users\rocio.torres\Desktop\accident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53" y="4120262"/>
            <a:ext cx="250825" cy="32893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/>
          <p:cNvSpPr txBox="1"/>
          <p:nvPr/>
        </p:nvSpPr>
        <p:spPr>
          <a:xfrm>
            <a:off x="1062041" y="314927"/>
            <a:ext cx="36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Panorama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 Nacional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7" y="84107"/>
            <a:ext cx="647794" cy="647794"/>
          </a:xfrm>
          <a:prstGeom prst="rect">
            <a:avLst/>
          </a:prstGeom>
        </p:spPr>
      </p:pic>
      <p:pic>
        <p:nvPicPr>
          <p:cNvPr id="19" name="Imagen 18" descr="d:\Users\rocio.torres\Desktop\Accidentes en trayect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25" y="5143013"/>
            <a:ext cx="435269" cy="31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310c00d1fb36caedf527ec4ac145f35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28" y="5974149"/>
            <a:ext cx="440055" cy="28448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ángulo 20"/>
          <p:cNvSpPr/>
          <p:nvPr/>
        </p:nvSpPr>
        <p:spPr>
          <a:xfrm>
            <a:off x="4358468" y="4729993"/>
            <a:ext cx="8216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accidentes en trayecto, la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tasa nacional se ubicó en 0.7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354794" y="5909364"/>
            <a:ext cx="3815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Coahuila</a:t>
            </a:r>
            <a:r>
              <a:rPr lang="es-MX" sz="12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registró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tasa más alta </a:t>
            </a:r>
            <a:r>
              <a:rPr lang="es-MX" sz="12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enfermedades de trabajo</a:t>
            </a:r>
            <a:r>
              <a:rPr lang="es-MX" sz="1200" b="1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(33.5%)</a:t>
            </a:r>
            <a:endParaRPr lang="es-MX" sz="1200" b="1" dirty="0">
              <a:solidFill>
                <a:schemeClr val="accent2">
                  <a:lumMod val="7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581802" y="3360725"/>
            <a:ext cx="9555595" cy="308012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7013410" y="4128535"/>
            <a:ext cx="377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Chiapas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(1.2%), Campeche y Tlaxcala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(1.4%</a:t>
            </a:r>
            <a:r>
              <a:rPr lang="es-MX" sz="1200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reportaron las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menores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tasas</a:t>
            </a:r>
            <a:endParaRPr lang="es-MX" sz="1200" dirty="0"/>
          </a:p>
        </p:txBody>
      </p:sp>
      <p:sp>
        <p:nvSpPr>
          <p:cNvPr id="4" name="Flecha derecha 3"/>
          <p:cNvSpPr/>
          <p:nvPr/>
        </p:nvSpPr>
        <p:spPr>
          <a:xfrm>
            <a:off x="5901610" y="4203536"/>
            <a:ext cx="586328" cy="386664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C3D6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7088290" y="5082001"/>
            <a:ext cx="383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más bajas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las presentaron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Chiapas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0.2%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Baja California Sur, Campeche y Quintana Roo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0.3% </a:t>
            </a:r>
            <a:r>
              <a:rPr lang="es-MX" sz="12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respectivamente</a:t>
            </a:r>
            <a:endParaRPr lang="es-MX" sz="1200" dirty="0"/>
          </a:p>
        </p:txBody>
      </p:sp>
      <p:sp>
        <p:nvSpPr>
          <p:cNvPr id="10" name="Rectángulo 9"/>
          <p:cNvSpPr/>
          <p:nvPr/>
        </p:nvSpPr>
        <p:spPr>
          <a:xfrm>
            <a:off x="2496011" y="5085925"/>
            <a:ext cx="3777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tasas más altas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 registraron en el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Estado de México y San Luis Potosí con 1.1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s-MX" sz="1200" b="1" dirty="0">
              <a:solidFill>
                <a:schemeClr val="accent2">
                  <a:lumMod val="75000"/>
                </a:schemeClr>
              </a:solidFill>
              <a:latin typeface="Soberana Sans" panose="02000000000000000000" pitchFamily="50" charset="0"/>
            </a:endParaRPr>
          </a:p>
        </p:txBody>
      </p:sp>
      <p:cxnSp>
        <p:nvCxnSpPr>
          <p:cNvPr id="24" name="Conector recto 23"/>
          <p:cNvCxnSpPr/>
          <p:nvPr/>
        </p:nvCxnSpPr>
        <p:spPr>
          <a:xfrm flipV="1">
            <a:off x="1581802" y="3950898"/>
            <a:ext cx="9555595" cy="258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V="1">
            <a:off x="1581802" y="4684411"/>
            <a:ext cx="9555595" cy="455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V="1">
            <a:off x="1581802" y="5780593"/>
            <a:ext cx="955559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Flecha derecha 31"/>
          <p:cNvSpPr/>
          <p:nvPr/>
        </p:nvSpPr>
        <p:spPr>
          <a:xfrm>
            <a:off x="5911110" y="5180135"/>
            <a:ext cx="586328" cy="386664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C3D6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CuadroTexto 32"/>
          <p:cNvSpPr txBox="1"/>
          <p:nvPr/>
        </p:nvSpPr>
        <p:spPr>
          <a:xfrm>
            <a:off x="7306667" y="5991490"/>
            <a:ext cx="3482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casi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5 veces la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tasa nacional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(6.9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  <a:endParaRPr lang="es-MX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169908" y="5823723"/>
            <a:ext cx="75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accent3">
                    <a:lumMod val="75000"/>
                  </a:schemeClr>
                </a:solidFill>
              </a:rPr>
              <a:t>=</a:t>
            </a:r>
            <a:endParaRPr lang="es-MX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446624" y="1108694"/>
            <a:ext cx="738247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40" indent="-90170" algn="ctr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s-MX" sz="1600" b="1" u="heavy" dirty="0">
                <a:solidFill>
                  <a:schemeClr val="accent5">
                    <a:lumMod val="50000"/>
                  </a:schemeClr>
                </a:solidFill>
                <a:latin typeface="Soberana Sans" panose="02000000000000000000" pitchFamily="50" charset="0"/>
              </a:rPr>
              <a:t>Tasa Nacional de incidencia de riesgos de trabajo, 2016</a:t>
            </a:r>
            <a:endParaRPr lang="es-MX" sz="1400" b="1" u="heavy" dirty="0">
              <a:solidFill>
                <a:schemeClr val="accent5">
                  <a:lumMod val="50000"/>
                </a:schemeClr>
              </a:solidFill>
              <a:latin typeface="Soberana San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1079335" y="6607426"/>
            <a:ext cx="41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177614" y="3058227"/>
            <a:ext cx="2193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Hallazgos relevantes</a:t>
            </a:r>
            <a:endParaRPr lang="es-MX" sz="16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290332" y="3516725"/>
            <a:ext cx="8845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latin typeface="Soberana Sans" panose="02000000000000000000" pitchFamily="50" charset="0"/>
              </a:rPr>
              <a:t>A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nivel nacional la tasa </a:t>
            </a:r>
            <a:r>
              <a:rPr lang="es-MX" sz="1200" dirty="0">
                <a:latin typeface="Soberana Sans" panose="02000000000000000000" pitchFamily="50" charset="0"/>
              </a:rPr>
              <a:t>de defunciones causadas por riesgos de trabajo fue de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0.8%, </a:t>
            </a:r>
            <a:r>
              <a:rPr lang="es-MX" sz="1200" dirty="0" smtClean="0">
                <a:latin typeface="Soberana Sans" panose="02000000000000000000" pitchFamily="50" charset="0"/>
              </a:rPr>
              <a:t>las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más representativas </a:t>
            </a:r>
            <a:r>
              <a:rPr lang="es-MX" sz="1200" dirty="0">
                <a:latin typeface="Soberana Sans" panose="02000000000000000000" pitchFamily="50" charset="0"/>
              </a:rPr>
              <a:t>se localizaron en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Durango (1.6%) y Zacatecas (1.5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%)</a:t>
            </a:r>
            <a:endParaRPr lang="es-MX" sz="1200" b="1" dirty="0">
              <a:solidFill>
                <a:schemeClr val="accent2">
                  <a:lumMod val="75000"/>
                </a:schemeClr>
              </a:solidFill>
              <a:latin typeface="Soberana Sans" panose="02000000000000000000" pitchFamily="50" charset="0"/>
            </a:endParaRPr>
          </a:p>
        </p:txBody>
      </p:sp>
      <p:pic>
        <p:nvPicPr>
          <p:cNvPr id="13" name="Imagen 12" descr="d:\Users\rocio.torres\Desktop\riesgos de trbaj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96" y="3590585"/>
            <a:ext cx="480682" cy="2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d:\Users\rocio.torres\Desktop\imagen_lupa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881" y="3071550"/>
            <a:ext cx="370227" cy="33315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14"/>
          <p:cNvSpPr/>
          <p:nvPr/>
        </p:nvSpPr>
        <p:spPr>
          <a:xfrm>
            <a:off x="2303065" y="4066463"/>
            <a:ext cx="8833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Durango y Veracruz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1.2%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Sinaloa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1.0%</a:t>
            </a:r>
            <a:r>
              <a:rPr lang="es-MX" sz="12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registraron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mayores tasas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defunciones por accidentes de </a:t>
            </a:r>
            <a:r>
              <a:rPr lang="es-MX" sz="12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trabajo</a:t>
            </a:r>
            <a:endParaRPr lang="es-MX" sz="1200" dirty="0">
              <a:latin typeface="Soberana Sans" panose="02000000000000000000" pitchFamily="50" charset="0"/>
            </a:endParaRPr>
          </a:p>
        </p:txBody>
      </p:sp>
      <p:pic>
        <p:nvPicPr>
          <p:cNvPr id="16" name="Imagen 15" descr="d:\Users\rocio.torres\Desktop\accident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77" y="4110606"/>
            <a:ext cx="250825" cy="32893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/>
          <p:cNvSpPr txBox="1"/>
          <p:nvPr/>
        </p:nvSpPr>
        <p:spPr>
          <a:xfrm>
            <a:off x="1062041" y="314927"/>
            <a:ext cx="36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Panorama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 Nacional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7" y="84107"/>
            <a:ext cx="647794" cy="647794"/>
          </a:xfrm>
          <a:prstGeom prst="rect">
            <a:avLst/>
          </a:prstGeom>
        </p:spPr>
      </p:pic>
      <p:pic>
        <p:nvPicPr>
          <p:cNvPr id="19" name="Imagen 18" descr="d:\Users\rocio.torres\Desktop\Accidentes en trayect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29" y="4813788"/>
            <a:ext cx="435269" cy="31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310c00d1fb36caedf527ec4ac145f35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69" y="5653268"/>
            <a:ext cx="440055" cy="28448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ángulo 20"/>
          <p:cNvSpPr/>
          <p:nvPr/>
        </p:nvSpPr>
        <p:spPr>
          <a:xfrm>
            <a:off x="2321758" y="4658633"/>
            <a:ext cx="4294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Presentaron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mayores tasas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defunciones por accidentes en </a:t>
            </a:r>
            <a:r>
              <a:rPr lang="es-MX" sz="12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trayecto</a:t>
            </a:r>
            <a:r>
              <a:rPr lang="es-MX" sz="1200" dirty="0" smtClean="0">
                <a:latin typeface="Soberana Sans" panose="02000000000000000000" pitchFamily="50" charset="0"/>
              </a:rPr>
              <a:t>: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Tabasco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 Zacatecas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0.7%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Nayarit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0.6%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e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Hidalgo y Michoacán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0.5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s-MX" sz="1200" b="1" dirty="0">
              <a:solidFill>
                <a:schemeClr val="accent2">
                  <a:lumMod val="7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303065" y="5504749"/>
            <a:ext cx="4225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Respecto a las defunciones por enfermedades de </a:t>
            </a:r>
            <a:r>
              <a:rPr lang="es-MX" sz="12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trabajo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registraron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tasas más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altas: 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Campeche y Durango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0.8%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Nayarit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0.7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s-MX" sz="1200" b="1" dirty="0">
              <a:solidFill>
                <a:schemeClr val="accent2">
                  <a:lumMod val="7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581802" y="3428650"/>
            <a:ext cx="9554401" cy="295088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808470"/>
              </p:ext>
            </p:extLst>
          </p:nvPr>
        </p:nvGraphicFramePr>
        <p:xfrm>
          <a:off x="1581802" y="1121037"/>
          <a:ext cx="9554401" cy="158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2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39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43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37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56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92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651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8904">
                <a:tc gridSpan="9">
                  <a:txBody>
                    <a:bodyPr/>
                    <a:lstStyle/>
                    <a:p>
                      <a:pPr marL="116840" indent="-9017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6840" indent="-9017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841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Soberana Sans" panose="02000000000000000000" pitchFamily="50" charset="0"/>
                        </a:rPr>
                        <a:t>Trabajadores con Seguro de Riesgos de Trabajo</a:t>
                      </a:r>
                      <a:br>
                        <a:rPr lang="es-MX" sz="1000" b="1" dirty="0">
                          <a:effectLst/>
                          <a:latin typeface="Soberana Sans" panose="02000000000000000000" pitchFamily="50" charset="0"/>
                        </a:rPr>
                      </a:br>
                      <a:r>
                        <a:rPr lang="es-MX" sz="1000" b="1" dirty="0">
                          <a:effectLst/>
                          <a:latin typeface="Soberana Sans" panose="02000000000000000000" pitchFamily="50" charset="0"/>
                        </a:rPr>
                        <a:t>(Promedio anual</a:t>
                      </a:r>
                      <a:r>
                        <a:rPr lang="es-MX" sz="1000" dirty="0">
                          <a:effectLst/>
                          <a:latin typeface="Soberana Sans" panose="02000000000000000000" pitchFamily="50" charset="0"/>
                        </a:rPr>
                        <a:t>)</a:t>
                      </a:r>
                      <a:endParaRPr lang="es-MX" sz="10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" panose="02000000000000000000" pitchFamily="50" charset="0"/>
                        </a:rPr>
                        <a:t>Riesgos de Trabajo</a:t>
                      </a:r>
                      <a:endParaRPr lang="es-MX" sz="14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" panose="02000000000000000000" pitchFamily="50" charset="0"/>
                        </a:rPr>
                        <a:t>Accidentes de Trabajo</a:t>
                      </a:r>
                      <a:endParaRPr lang="es-MX" sz="14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" panose="02000000000000000000" pitchFamily="50" charset="0"/>
                        </a:rPr>
                        <a:t>Accidentes en Trayecto</a:t>
                      </a:r>
                      <a:endParaRPr lang="es-MX" sz="14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" panose="02000000000000000000" pitchFamily="50" charset="0"/>
                        </a:rPr>
                        <a:t>Enfermedades de Trabajo</a:t>
                      </a:r>
                      <a:endParaRPr lang="es-MX" sz="14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33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Casos</a:t>
                      </a:r>
                      <a:endParaRPr lang="es-MX" sz="105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Tasa</a:t>
                      </a:r>
                      <a:b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</a:br>
                      <a:r>
                        <a:rPr lang="es-MX" sz="800" dirty="0">
                          <a:effectLst/>
                          <a:latin typeface="Soberana Sans" panose="02000000000000000000" pitchFamily="50" charset="0"/>
                        </a:rPr>
                        <a:t>(por cada 100 trabajadores)</a:t>
                      </a:r>
                      <a:endParaRPr lang="es-MX" sz="9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Casos</a:t>
                      </a:r>
                      <a:endParaRPr lang="es-MX" sz="105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Tasa</a:t>
                      </a:r>
                      <a:b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</a:br>
                      <a:r>
                        <a:rPr lang="es-MX" sz="800" dirty="0">
                          <a:effectLst/>
                          <a:latin typeface="Soberana Sans" panose="02000000000000000000" pitchFamily="50" charset="0"/>
                        </a:rPr>
                        <a:t>(por cada 100 trabajadores)</a:t>
                      </a:r>
                      <a:endParaRPr lang="es-MX" sz="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Casos</a:t>
                      </a:r>
                      <a:endParaRPr lang="es-MX" sz="105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Tasa</a:t>
                      </a:r>
                      <a:b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</a:br>
                      <a:r>
                        <a:rPr lang="es-MX" sz="800" dirty="0">
                          <a:effectLst/>
                          <a:latin typeface="Soberana Sans" panose="02000000000000000000" pitchFamily="50" charset="0"/>
                        </a:rPr>
                        <a:t>(por cada 100 trabajadores)</a:t>
                      </a:r>
                      <a:endParaRPr lang="es-MX" sz="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Casos</a:t>
                      </a:r>
                      <a:endParaRPr lang="es-MX" sz="105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effectLst/>
                          <a:latin typeface="Soberana Sans" panose="02000000000000000000" pitchFamily="50" charset="0"/>
                        </a:rPr>
                        <a:t>Tasa</a:t>
                      </a:r>
                      <a:br>
                        <a:rPr lang="es-MX" sz="1050" dirty="0" smtClean="0">
                          <a:effectLst/>
                          <a:latin typeface="Soberana Sans" panose="02000000000000000000" pitchFamily="50" charset="0"/>
                        </a:rPr>
                      </a:br>
                      <a:r>
                        <a:rPr lang="es-MX" sz="800" dirty="0" smtClean="0">
                          <a:effectLst/>
                          <a:latin typeface="Soberana Sans" panose="02000000000000000000" pitchFamily="50" charset="0"/>
                        </a:rPr>
                        <a:t>(por cada 100 trabajadores)</a:t>
                      </a:r>
                      <a:endParaRPr lang="es-MX" sz="9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46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</a:rPr>
                        <a:t>18,206,112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1,408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986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399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25" name="Conector recto 24"/>
          <p:cNvCxnSpPr/>
          <p:nvPr/>
        </p:nvCxnSpPr>
        <p:spPr>
          <a:xfrm>
            <a:off x="1581802" y="3978390"/>
            <a:ext cx="955440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1581802" y="4525393"/>
            <a:ext cx="9554400" cy="70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6832751" y="4750965"/>
            <a:ext cx="430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Campeche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Chiapas, Morelos y Querétaro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reportaron una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tasa de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0%</a:t>
            </a:r>
            <a:endParaRPr lang="es-MX" sz="1200" dirty="0"/>
          </a:p>
        </p:txBody>
      </p:sp>
      <p:sp>
        <p:nvSpPr>
          <p:cNvPr id="27" name="Flecha derecha 26"/>
          <p:cNvSpPr/>
          <p:nvPr/>
        </p:nvSpPr>
        <p:spPr>
          <a:xfrm>
            <a:off x="6246423" y="4768980"/>
            <a:ext cx="586328" cy="386664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C3D6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8" name="Conector recto 27"/>
          <p:cNvCxnSpPr/>
          <p:nvPr/>
        </p:nvCxnSpPr>
        <p:spPr>
          <a:xfrm>
            <a:off x="1581802" y="5336833"/>
            <a:ext cx="9554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6804957" y="5383398"/>
            <a:ext cx="4331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presentaron ninguna defunción por enfermedad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laboral</a:t>
            </a:r>
            <a:r>
              <a:rPr lang="es-MX" sz="12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Baja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California, Baja California Sur, Colima, Chiapas, Chihuahua, Ciudad de México, Hidalgo, Michoacán, Morelos, Oaxaca, Querétaro, Quintana Roo, San Luis Potosí, Tlaxcala, Yucatán y </a:t>
            </a:r>
            <a:r>
              <a:rPr lang="es-MX" sz="12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Zacatecas</a:t>
            </a:r>
            <a:endParaRPr lang="es-MX" sz="1200" dirty="0">
              <a:latin typeface="Soberana Sans" panose="02000000000000000000" pitchFamily="50" charset="0"/>
            </a:endParaRPr>
          </a:p>
        </p:txBody>
      </p:sp>
      <p:sp>
        <p:nvSpPr>
          <p:cNvPr id="29" name="Flecha derecha 28"/>
          <p:cNvSpPr/>
          <p:nvPr/>
        </p:nvSpPr>
        <p:spPr>
          <a:xfrm>
            <a:off x="6246423" y="5602176"/>
            <a:ext cx="586328" cy="386664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C3D6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-284673" y="1124824"/>
            <a:ext cx="8842075" cy="33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40" indent="-90170" algn="ctr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s-MX" sz="1600" b="1" u="heavy" dirty="0">
                <a:solidFill>
                  <a:schemeClr val="accent5">
                    <a:lumMod val="50000"/>
                  </a:scheme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</a:rPr>
              <a:t>Tasa Nacional de incidencia de defunciones por riesgos de trabajo, 2016</a:t>
            </a:r>
            <a:endParaRPr lang="es-MX" sz="1400" b="1" u="heavy" dirty="0">
              <a:solidFill>
                <a:schemeClr val="accent5">
                  <a:lumMod val="50000"/>
                </a:schemeClr>
              </a:solidFill>
              <a:uFill>
                <a:solidFill>
                  <a:schemeClr val="accent5">
                    <a:lumMod val="50000"/>
                  </a:schemeClr>
                </a:solidFill>
              </a:uFill>
              <a:latin typeface="Soberana San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1079335" y="6607426"/>
            <a:ext cx="41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101523" y="3198087"/>
            <a:ext cx="2193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Hallazgos relevantes</a:t>
            </a:r>
            <a:endParaRPr lang="es-MX" sz="16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575429" y="3644315"/>
            <a:ext cx="8561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latin typeface="Soberana Sans" panose="02000000000000000000" pitchFamily="50" charset="0"/>
              </a:rPr>
              <a:t>De las 32 mil 216 incapacidades permanentes por riesgos de trabajo que se registraron en el país,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Coahuila</a:t>
            </a:r>
            <a:r>
              <a:rPr lang="es-MX" sz="1200" dirty="0">
                <a:latin typeface="Soberana Sans" panose="02000000000000000000" pitchFamily="50" charset="0"/>
              </a:rPr>
              <a:t> presentó 4 mil 319, cuya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tasa (5.8%) </a:t>
            </a:r>
            <a:r>
              <a:rPr lang="es-MX" sz="1200" dirty="0">
                <a:latin typeface="Soberana Sans" panose="02000000000000000000" pitchFamily="50" charset="0"/>
              </a:rPr>
              <a:t>representó la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mayor a nivel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nacional</a:t>
            </a:r>
            <a:endParaRPr lang="es-MX" sz="1200" b="1" dirty="0">
              <a:solidFill>
                <a:schemeClr val="accent2">
                  <a:lumMod val="75000"/>
                </a:schemeClr>
              </a:solidFill>
              <a:latin typeface="Soberana Sans" panose="02000000000000000000" pitchFamily="50" charset="0"/>
            </a:endParaRPr>
          </a:p>
        </p:txBody>
      </p:sp>
      <p:pic>
        <p:nvPicPr>
          <p:cNvPr id="13" name="Imagen 12" descr="d:\Users\rocio.torres\Desktop\riesgos de trbaj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75" y="3735949"/>
            <a:ext cx="480682" cy="27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d:\Users\rocio.torres\Desktop\imagen_lupa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04" y="3167110"/>
            <a:ext cx="370227" cy="33315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14"/>
          <p:cNvSpPr/>
          <p:nvPr/>
        </p:nvSpPr>
        <p:spPr>
          <a:xfrm>
            <a:off x="2588162" y="4194053"/>
            <a:ext cx="8548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tasa nacional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incapacidades permanentes por accidentes de trabajo fue de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1.2%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registrándose las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más altas en Sinaloa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(2.0%)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Durango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(1.8%)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Sonora y Coahuila (1.7%)</a:t>
            </a:r>
          </a:p>
        </p:txBody>
      </p:sp>
      <p:pic>
        <p:nvPicPr>
          <p:cNvPr id="16" name="Imagen 15" descr="d:\Users\rocio.torres\Desktop\accident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05" y="4225900"/>
            <a:ext cx="250825" cy="34881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/>
          <p:cNvSpPr txBox="1"/>
          <p:nvPr/>
        </p:nvSpPr>
        <p:spPr>
          <a:xfrm>
            <a:off x="1062041" y="314927"/>
            <a:ext cx="36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Panorama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 Nacional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7" y="84107"/>
            <a:ext cx="647794" cy="647794"/>
          </a:xfrm>
          <a:prstGeom prst="rect">
            <a:avLst/>
          </a:prstGeom>
        </p:spPr>
      </p:pic>
      <p:pic>
        <p:nvPicPr>
          <p:cNvPr id="19" name="Imagen 18" descr="d:\Users\rocio.torres\Desktop\Accidentes en trayect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81" y="4893153"/>
            <a:ext cx="435269" cy="31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310c00d1fb36caedf527ec4ac145f35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03" y="5612736"/>
            <a:ext cx="440055" cy="28448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ángulo 20"/>
          <p:cNvSpPr/>
          <p:nvPr/>
        </p:nvSpPr>
        <p:spPr>
          <a:xfrm>
            <a:off x="2588163" y="4801321"/>
            <a:ext cx="8548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Respecto a las incapacidades por accidentes en trayecto</a:t>
            </a:r>
            <a:r>
              <a:rPr lang="es-MX" sz="1200" b="1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las tasas más altas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 presentaron en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San Luis Potosí y Sinaloa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 0.4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s-MX" sz="1200" b="1" dirty="0">
              <a:solidFill>
                <a:schemeClr val="accent2">
                  <a:lumMod val="7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575429" y="5528332"/>
            <a:ext cx="4238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Coahuila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fue la entidad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tasa más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alta</a:t>
            </a:r>
            <a:r>
              <a:rPr lang="es-MX" sz="12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por enfermedades de trabajo con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39.2%</a:t>
            </a:r>
            <a:r>
              <a:rPr lang="es-MX" sz="12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seguida por Zacatecas (23.9%) e Hidalgo (21.7%)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577802" y="3556241"/>
            <a:ext cx="9559013" cy="265571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552"/>
              </p:ext>
            </p:extLst>
          </p:nvPr>
        </p:nvGraphicFramePr>
        <p:xfrm>
          <a:off x="1582416" y="1119375"/>
          <a:ext cx="9554399" cy="1587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2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3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43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37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56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92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651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4440">
                <a:tc gridSpan="9">
                  <a:txBody>
                    <a:bodyPr/>
                    <a:lstStyle/>
                    <a:p>
                      <a:pPr marL="116840" indent="-9017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6840" indent="-9017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MX" sz="900" b="1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623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Soberana Sans" panose="02000000000000000000" pitchFamily="50" charset="0"/>
                        </a:rPr>
                        <a:t>Trabajadores con Seguro de Riesgos de Trabajo</a:t>
                      </a:r>
                      <a:br>
                        <a:rPr lang="es-MX" sz="1000" b="1" dirty="0">
                          <a:effectLst/>
                          <a:latin typeface="Soberana Sans" panose="02000000000000000000" pitchFamily="50" charset="0"/>
                        </a:rPr>
                      </a:br>
                      <a:r>
                        <a:rPr lang="es-MX" sz="1000" b="1" dirty="0">
                          <a:effectLst/>
                          <a:latin typeface="Soberana Sans" panose="02000000000000000000" pitchFamily="50" charset="0"/>
                        </a:rPr>
                        <a:t>(Promedio anual</a:t>
                      </a:r>
                      <a:r>
                        <a:rPr lang="es-MX" sz="1000" dirty="0">
                          <a:effectLst/>
                          <a:latin typeface="Soberana Sans" panose="02000000000000000000" pitchFamily="50" charset="0"/>
                        </a:rPr>
                        <a:t>)</a:t>
                      </a:r>
                      <a:endParaRPr lang="es-MX" sz="10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" panose="02000000000000000000" pitchFamily="50" charset="0"/>
                        </a:rPr>
                        <a:t>Riesgos de Trabajo</a:t>
                      </a:r>
                      <a:endParaRPr lang="es-MX" sz="14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" panose="02000000000000000000" pitchFamily="50" charset="0"/>
                        </a:rPr>
                        <a:t>Accidentes de Trabajo</a:t>
                      </a:r>
                      <a:endParaRPr lang="es-MX" sz="14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" panose="02000000000000000000" pitchFamily="50" charset="0"/>
                        </a:rPr>
                        <a:t>Accidentes en Trayecto</a:t>
                      </a:r>
                      <a:endParaRPr lang="es-MX" sz="14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Soberana Sans" panose="02000000000000000000" pitchFamily="50" charset="0"/>
                        </a:rPr>
                        <a:t>Enfermedades de Trabajo</a:t>
                      </a:r>
                      <a:endParaRPr lang="es-MX" sz="14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4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Casos</a:t>
                      </a:r>
                      <a:endParaRPr lang="es-MX" sz="105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Tasa</a:t>
                      </a:r>
                      <a:b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</a:br>
                      <a:r>
                        <a:rPr lang="es-MX" sz="800" dirty="0">
                          <a:effectLst/>
                          <a:latin typeface="Soberana Sans" panose="02000000000000000000" pitchFamily="50" charset="0"/>
                        </a:rPr>
                        <a:t>(por cada 100 trabajadores)</a:t>
                      </a:r>
                      <a:endParaRPr lang="es-MX" sz="9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Casos</a:t>
                      </a:r>
                      <a:endParaRPr lang="es-MX" sz="105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Tasa</a:t>
                      </a:r>
                      <a:b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</a:br>
                      <a:r>
                        <a:rPr lang="es-MX" sz="800" dirty="0">
                          <a:effectLst/>
                          <a:latin typeface="Soberana Sans" panose="02000000000000000000" pitchFamily="50" charset="0"/>
                        </a:rPr>
                        <a:t>(por cada 100 trabajadores)</a:t>
                      </a:r>
                      <a:endParaRPr lang="es-MX" sz="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Casos</a:t>
                      </a:r>
                      <a:endParaRPr lang="es-MX" sz="105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Tasa</a:t>
                      </a:r>
                      <a:b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</a:br>
                      <a:r>
                        <a:rPr lang="es-MX" sz="800" dirty="0">
                          <a:effectLst/>
                          <a:latin typeface="Soberana Sans" panose="02000000000000000000" pitchFamily="50" charset="0"/>
                        </a:rPr>
                        <a:t>(por cada 100 trabajadores)</a:t>
                      </a:r>
                      <a:endParaRPr lang="es-MX" sz="8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Soberana Sans" panose="02000000000000000000" pitchFamily="50" charset="0"/>
                        </a:rPr>
                        <a:t>Casos</a:t>
                      </a:r>
                      <a:endParaRPr lang="es-MX" sz="105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effectLst/>
                          <a:latin typeface="Soberana Sans" panose="02000000000000000000" pitchFamily="50" charset="0"/>
                        </a:rPr>
                        <a:t>Tasa</a:t>
                      </a:r>
                      <a:br>
                        <a:rPr lang="es-MX" sz="1050" dirty="0" smtClean="0">
                          <a:effectLst/>
                          <a:latin typeface="Soberana Sans" panose="02000000000000000000" pitchFamily="50" charset="0"/>
                        </a:rPr>
                      </a:br>
                      <a:r>
                        <a:rPr lang="es-MX" sz="800" dirty="0" smtClean="0">
                          <a:effectLst/>
                          <a:latin typeface="Soberana Sans" panose="02000000000000000000" pitchFamily="50" charset="0"/>
                        </a:rPr>
                        <a:t>(por cada 100 trabajadores)</a:t>
                      </a:r>
                      <a:endParaRPr lang="es-MX" sz="90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12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</a:rPr>
                        <a:t>18,206,112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3" marR="4743" marT="4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32,216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1.8%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21,082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1.2%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3,791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0.2%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7,343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Soberana San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4.0%</a:t>
                      </a:r>
                      <a:endParaRPr lang="es-MX" sz="2000" dirty="0">
                        <a:solidFill>
                          <a:schemeClr val="bg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7175783" y="5565832"/>
            <a:ext cx="3961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Colima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 Quintana Roo </a:t>
            </a:r>
            <a:r>
              <a:rPr lang="es-MX" sz="12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reportaron las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menores tasas (0.2%)</a:t>
            </a:r>
          </a:p>
        </p:txBody>
      </p:sp>
      <p:sp>
        <p:nvSpPr>
          <p:cNvPr id="25" name="Flecha derecha 24"/>
          <p:cNvSpPr/>
          <p:nvPr/>
        </p:nvSpPr>
        <p:spPr>
          <a:xfrm>
            <a:off x="6634617" y="5603333"/>
            <a:ext cx="586328" cy="386664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C3D6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6" name="Conector recto 25"/>
          <p:cNvCxnSpPr/>
          <p:nvPr/>
        </p:nvCxnSpPr>
        <p:spPr>
          <a:xfrm>
            <a:off x="1577802" y="4105980"/>
            <a:ext cx="95590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577802" y="4655718"/>
            <a:ext cx="95590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V="1">
            <a:off x="1577802" y="5374258"/>
            <a:ext cx="9559013" cy="250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01283" y="1099565"/>
            <a:ext cx="9606951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40" indent="-9017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</a:pPr>
            <a:r>
              <a:rPr lang="es-MX" sz="1600" b="1" u="heavy" dirty="0">
                <a:solidFill>
                  <a:schemeClr val="accent5">
                    <a:lumMod val="50000"/>
                  </a:scheme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</a:rPr>
              <a:t>Tasa Nacional de incidencia de incapacidades permanentes por riesgos de trabajo, 2016</a:t>
            </a:r>
            <a:endParaRPr lang="es-MX" sz="1400" b="1" u="heavy" dirty="0">
              <a:solidFill>
                <a:schemeClr val="accent5">
                  <a:lumMod val="50000"/>
                </a:schemeClr>
              </a:solidFill>
              <a:uFill>
                <a:solidFill>
                  <a:schemeClr val="accent5">
                    <a:lumMod val="50000"/>
                  </a:schemeClr>
                </a:solidFill>
              </a:uFill>
              <a:latin typeface="Soberana San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1079335" y="6607426"/>
            <a:ext cx="41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71442" y="323897"/>
            <a:ext cx="337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Normativa Nacional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1" y="105130"/>
            <a:ext cx="565947" cy="565947"/>
          </a:xfrm>
          <a:prstGeom prst="rect">
            <a:avLst/>
          </a:prstGeom>
        </p:spPr>
      </p:pic>
      <p:grpSp>
        <p:nvGrpSpPr>
          <p:cNvPr id="100" name="Grupo 99"/>
          <p:cNvGrpSpPr/>
          <p:nvPr/>
        </p:nvGrpSpPr>
        <p:grpSpPr>
          <a:xfrm>
            <a:off x="1831773" y="1211530"/>
            <a:ext cx="8663356" cy="5257509"/>
            <a:chOff x="862782" y="720210"/>
            <a:chExt cx="9151894" cy="6227232"/>
          </a:xfrm>
        </p:grpSpPr>
        <p:cxnSp>
          <p:nvCxnSpPr>
            <p:cNvPr id="101" name="Conector recto 100"/>
            <p:cNvCxnSpPr>
              <a:endCxn id="103" idx="3"/>
            </p:cNvCxnSpPr>
            <p:nvPr/>
          </p:nvCxnSpPr>
          <p:spPr>
            <a:xfrm flipH="1">
              <a:off x="2405914" y="3640109"/>
              <a:ext cx="2639877" cy="0"/>
            </a:xfrm>
            <a:prstGeom prst="line">
              <a:avLst/>
            </a:prstGeom>
            <a:noFill/>
            <a:ln w="19050" cap="flat" cmpd="sng" algn="ctr">
              <a:solidFill>
                <a:srgbClr val="FFCCFF"/>
              </a:solidFill>
              <a:prstDash val="solid"/>
              <a:miter lim="800000"/>
            </a:ln>
            <a:effectLst/>
          </p:spPr>
        </p:cxnSp>
        <p:cxnSp>
          <p:nvCxnSpPr>
            <p:cNvPr id="102" name="Conector recto 101"/>
            <p:cNvCxnSpPr/>
            <p:nvPr/>
          </p:nvCxnSpPr>
          <p:spPr>
            <a:xfrm flipH="1">
              <a:off x="5044505" y="3641231"/>
              <a:ext cx="2556000" cy="0"/>
            </a:xfrm>
            <a:prstGeom prst="line">
              <a:avLst/>
            </a:prstGeom>
            <a:noFill/>
            <a:ln w="19050" cap="flat" cmpd="sng" algn="ctr">
              <a:solidFill>
                <a:srgbClr val="FFCCFF"/>
              </a:solidFill>
              <a:prstDash val="solid"/>
              <a:miter lim="800000"/>
            </a:ln>
            <a:effectLst/>
          </p:spPr>
        </p:cxnSp>
        <p:sp>
          <p:nvSpPr>
            <p:cNvPr id="103" name="3 Rectángulo redondeado"/>
            <p:cNvSpPr/>
            <p:nvPr/>
          </p:nvSpPr>
          <p:spPr>
            <a:xfrm>
              <a:off x="899881" y="3252111"/>
              <a:ext cx="1506032" cy="776007"/>
            </a:xfrm>
            <a:prstGeom prst="round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Constitución Política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de los Estados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Unidos Mexicanos</a:t>
              </a:r>
              <a:endParaRPr kumimoji="0" lang="es-MX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04" name="18 Rectángulo redondeado"/>
            <p:cNvSpPr/>
            <p:nvPr/>
          </p:nvSpPr>
          <p:spPr>
            <a:xfrm>
              <a:off x="2974950" y="1708297"/>
              <a:ext cx="1692000" cy="324000"/>
            </a:xfrm>
            <a:prstGeom prst="roundRect">
              <a:avLst/>
            </a:prstGeom>
            <a:solidFill>
              <a:srgbClr val="009B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Ley Federal del Trabajo</a:t>
              </a:r>
              <a:endParaRPr kumimoji="0" lang="es-MX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05" name="19 Rectángulo redondeado"/>
            <p:cNvSpPr/>
            <p:nvPr/>
          </p:nvSpPr>
          <p:spPr>
            <a:xfrm>
              <a:off x="2107855" y="2161253"/>
              <a:ext cx="1692000" cy="324000"/>
            </a:xfrm>
            <a:prstGeom prst="roundRect">
              <a:avLst/>
            </a:prstGeom>
            <a:solidFill>
              <a:srgbClr val="009B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Ley Orgánica de la Administración Pública Federal</a:t>
              </a:r>
              <a:endParaRPr kumimoji="0" lang="es-MX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06" name="20 Rectángulo redondeado"/>
            <p:cNvSpPr/>
            <p:nvPr/>
          </p:nvSpPr>
          <p:spPr>
            <a:xfrm>
              <a:off x="2101062" y="2598076"/>
              <a:ext cx="1692000" cy="324000"/>
            </a:xfrm>
            <a:prstGeom prst="roundRect">
              <a:avLst/>
            </a:prstGeom>
            <a:solidFill>
              <a:srgbClr val="009B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Ley de Planeación</a:t>
              </a:r>
              <a:endParaRPr kumimoji="0" lang="es-MX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07" name="27 Rectángulo redondeado"/>
            <p:cNvSpPr/>
            <p:nvPr/>
          </p:nvSpPr>
          <p:spPr>
            <a:xfrm>
              <a:off x="2974037" y="4248960"/>
              <a:ext cx="1692000" cy="359999"/>
            </a:xfrm>
            <a:prstGeom prst="roundRect">
              <a:avLst/>
            </a:prstGeom>
            <a:solidFill>
              <a:srgbClr val="967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Reglamento Federal de Seguridad y Salud en el Trabajo</a:t>
              </a:r>
              <a:endParaRPr kumimoji="0" lang="es-MX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08" name="28 Rectángulo redondeado"/>
            <p:cNvSpPr/>
            <p:nvPr/>
          </p:nvSpPr>
          <p:spPr>
            <a:xfrm>
              <a:off x="2979573" y="4714538"/>
              <a:ext cx="1693309" cy="359999"/>
            </a:xfrm>
            <a:prstGeom prst="roundRect">
              <a:avLst/>
            </a:prstGeom>
            <a:solidFill>
              <a:srgbClr val="967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Reglamento General de Inspección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del Trabajo y Aplicación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 de Sanciones</a:t>
              </a:r>
              <a:endParaRPr kumimoji="0" lang="es-MX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09" name="14 Rectángulo redondeado"/>
            <p:cNvSpPr/>
            <p:nvPr/>
          </p:nvSpPr>
          <p:spPr>
            <a:xfrm>
              <a:off x="2985294" y="6358034"/>
              <a:ext cx="3972403" cy="252000"/>
            </a:xfrm>
            <a:prstGeom prst="roundRect">
              <a:avLst/>
            </a:prstGeom>
            <a:solidFill>
              <a:srgbClr val="3399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1" i="0" u="none" strike="noStrike" kern="0" cap="none" spc="225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Normas Oficiales Mexicanas</a:t>
              </a:r>
            </a:p>
          </p:txBody>
        </p:sp>
        <p:grpSp>
          <p:nvGrpSpPr>
            <p:cNvPr id="110" name="Grupo 109"/>
            <p:cNvGrpSpPr/>
            <p:nvPr/>
          </p:nvGrpSpPr>
          <p:grpSpPr>
            <a:xfrm>
              <a:off x="1639546" y="1886386"/>
              <a:ext cx="1332398" cy="1365725"/>
              <a:chOff x="952720" y="1212430"/>
              <a:chExt cx="1724425" cy="1535079"/>
            </a:xfrm>
          </p:grpSpPr>
          <p:cxnSp>
            <p:nvCxnSpPr>
              <p:cNvPr id="190" name="Conector recto 189"/>
              <p:cNvCxnSpPr>
                <a:stCxn id="103" idx="0"/>
              </p:cNvCxnSpPr>
              <p:nvPr/>
            </p:nvCxnSpPr>
            <p:spPr>
              <a:xfrm flipH="1" flipV="1">
                <a:off x="969998" y="1212430"/>
                <a:ext cx="1" cy="1535079"/>
              </a:xfrm>
              <a:prstGeom prst="line">
                <a:avLst/>
              </a:prstGeom>
              <a:noFill/>
              <a:ln w="19050" cap="flat" cmpd="sng" algn="ctr">
                <a:solidFill>
                  <a:srgbClr val="FFCC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Conector recto de flecha 190"/>
              <p:cNvCxnSpPr/>
              <p:nvPr/>
            </p:nvCxnSpPr>
            <p:spPr>
              <a:xfrm>
                <a:off x="952720" y="1212430"/>
                <a:ext cx="1724425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CCFF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111" name="7 Rectángulo redondeado"/>
            <p:cNvSpPr/>
            <p:nvPr/>
          </p:nvSpPr>
          <p:spPr>
            <a:xfrm>
              <a:off x="5256372" y="1709462"/>
              <a:ext cx="1692000" cy="324000"/>
            </a:xfrm>
            <a:prstGeom prst="roundRect">
              <a:avLst/>
            </a:prstGeom>
            <a:solidFill>
              <a:srgbClr val="009B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Ley General de Salud</a:t>
              </a:r>
              <a:endParaRPr kumimoji="0" lang="es-MX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12" name="9 Rectángulo redondeado"/>
            <p:cNvSpPr/>
            <p:nvPr/>
          </p:nvSpPr>
          <p:spPr>
            <a:xfrm>
              <a:off x="5251571" y="2591191"/>
              <a:ext cx="1692000" cy="324000"/>
            </a:xfrm>
            <a:prstGeom prst="roundRect">
              <a:avLst/>
            </a:prstGeom>
            <a:solidFill>
              <a:srgbClr val="009B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Ley del ISSSTE</a:t>
              </a:r>
              <a:endParaRPr kumimoji="0" lang="es-MX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13" name="11 Rectángulo redondeado"/>
            <p:cNvSpPr/>
            <p:nvPr/>
          </p:nvSpPr>
          <p:spPr>
            <a:xfrm>
              <a:off x="5278110" y="4699662"/>
              <a:ext cx="1692000" cy="359999"/>
            </a:xfrm>
            <a:prstGeom prst="roundRect">
              <a:avLst/>
            </a:prstGeom>
            <a:solidFill>
              <a:srgbClr val="967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Reglamento de Prestaciones Médicas del IMSS</a:t>
              </a:r>
              <a:endParaRPr kumimoji="0" lang="es-MX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14" name="13 Rectángulo redondeado"/>
            <p:cNvSpPr/>
            <p:nvPr/>
          </p:nvSpPr>
          <p:spPr>
            <a:xfrm>
              <a:off x="5270852" y="5139573"/>
              <a:ext cx="1692000" cy="359999"/>
            </a:xfrm>
            <a:prstGeom prst="roundRect">
              <a:avLst/>
            </a:prstGeom>
            <a:solidFill>
              <a:srgbClr val="967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Reglamento para la Dictaminación en Materia de Riesgos del Trabajo e Invalidez del ISSSTE</a:t>
              </a:r>
              <a:endParaRPr kumimoji="0" lang="es-MX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15" name="22 Rectángulo redondeado"/>
            <p:cNvSpPr/>
            <p:nvPr/>
          </p:nvSpPr>
          <p:spPr>
            <a:xfrm>
              <a:off x="7805855" y="3451218"/>
              <a:ext cx="1692000" cy="324000"/>
            </a:xfrm>
            <a:prstGeom prst="roundRect">
              <a:avLst/>
            </a:prstGeom>
            <a:solidFill>
              <a:srgbClr val="009B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Ley de Desarrollo Sustentable de la Caña de Azúcar</a:t>
              </a:r>
              <a:endParaRPr kumimoji="0" lang="es-MX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16" name="23 Rectángulo redondeado"/>
            <p:cNvSpPr/>
            <p:nvPr/>
          </p:nvSpPr>
          <p:spPr>
            <a:xfrm>
              <a:off x="7799177" y="2589648"/>
              <a:ext cx="1698677" cy="324000"/>
            </a:xfrm>
            <a:prstGeom prst="roundRect">
              <a:avLst/>
            </a:prstGeom>
            <a:solidFill>
              <a:srgbClr val="009B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Ley General del Equilibrio Ecológico y la </a:t>
              </a:r>
              <a:r>
                <a:rPr kumimoji="0" lang="es-MX" sz="6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 </a:t>
              </a: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Protección al Ambiente</a:t>
              </a:r>
              <a:endParaRPr kumimoji="0" lang="es-MX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17" name="30 Rectángulo redondeado"/>
            <p:cNvSpPr/>
            <p:nvPr/>
          </p:nvSpPr>
          <p:spPr>
            <a:xfrm>
              <a:off x="7798925" y="5139573"/>
              <a:ext cx="1692000" cy="359999"/>
            </a:xfrm>
            <a:prstGeom prst="roundRect">
              <a:avLst/>
            </a:prstGeom>
            <a:solidFill>
              <a:srgbClr val="967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Reglamento de la LGEEPA en Materia de Prevención y Control de la Contaminación de la Atmósfera</a:t>
              </a:r>
              <a:endParaRPr kumimoji="0" lang="es-MX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18" name="31 Rectángulo redondeado"/>
            <p:cNvSpPr/>
            <p:nvPr/>
          </p:nvSpPr>
          <p:spPr>
            <a:xfrm>
              <a:off x="7799177" y="4244815"/>
              <a:ext cx="1692000" cy="359999"/>
            </a:xfrm>
            <a:prstGeom prst="roundRect">
              <a:avLst/>
            </a:prstGeom>
            <a:solidFill>
              <a:srgbClr val="967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Reglamento de la Ley Federal sobre Metrología y Normalización</a:t>
              </a:r>
              <a:endParaRPr kumimoji="0" lang="es-MX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19" name="32 Rectángulo redondeado"/>
            <p:cNvSpPr/>
            <p:nvPr/>
          </p:nvSpPr>
          <p:spPr>
            <a:xfrm>
              <a:off x="7812604" y="3031037"/>
              <a:ext cx="1692000" cy="324000"/>
            </a:xfrm>
            <a:prstGeom prst="roundRect">
              <a:avLst/>
            </a:prstGeom>
            <a:solidFill>
              <a:srgbClr val="009B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Ley Minera</a:t>
              </a:r>
              <a:endParaRPr kumimoji="0" lang="es-MX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20" name="Rectángulo redondeado 119"/>
            <p:cNvSpPr/>
            <p:nvPr/>
          </p:nvSpPr>
          <p:spPr>
            <a:xfrm>
              <a:off x="7799177" y="2161253"/>
              <a:ext cx="1692000" cy="324000"/>
            </a:xfrm>
            <a:prstGeom prst="roundRect">
              <a:avLst/>
            </a:prstGeom>
            <a:solidFill>
              <a:srgbClr val="009B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Ley General de Protección Civil</a:t>
              </a:r>
            </a:p>
          </p:txBody>
        </p:sp>
        <p:sp>
          <p:nvSpPr>
            <p:cNvPr id="122" name="29 Rectángulo redondeado"/>
            <p:cNvSpPr/>
            <p:nvPr/>
          </p:nvSpPr>
          <p:spPr>
            <a:xfrm>
              <a:off x="2993776" y="5154910"/>
              <a:ext cx="1693309" cy="359999"/>
            </a:xfrm>
            <a:prstGeom prst="roundRect">
              <a:avLst/>
            </a:prstGeom>
            <a:solidFill>
              <a:srgbClr val="967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Reglamento de Seguridad, Higiene y Medio Ambiente en el Trabajo del Sector Público Federal</a:t>
              </a:r>
              <a:endParaRPr kumimoji="0" lang="es-MX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23" name="31 Rectángulo redondeado"/>
            <p:cNvSpPr/>
            <p:nvPr/>
          </p:nvSpPr>
          <p:spPr>
            <a:xfrm>
              <a:off x="7790625" y="4699663"/>
              <a:ext cx="1692000" cy="359999"/>
            </a:xfrm>
            <a:prstGeom prst="roundRect">
              <a:avLst/>
            </a:prstGeom>
            <a:solidFill>
              <a:srgbClr val="967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Reglamento de la Ley de Protección Civil</a:t>
              </a:r>
              <a:endParaRPr kumimoji="0" lang="es-MX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grpSp>
          <p:nvGrpSpPr>
            <p:cNvPr id="124" name="Grupo 123"/>
            <p:cNvGrpSpPr/>
            <p:nvPr/>
          </p:nvGrpSpPr>
          <p:grpSpPr>
            <a:xfrm>
              <a:off x="6932256" y="1889594"/>
              <a:ext cx="144000" cy="2612311"/>
              <a:chOff x="7679907" y="1225053"/>
              <a:chExt cx="183020" cy="2918959"/>
            </a:xfrm>
          </p:grpSpPr>
          <p:cxnSp>
            <p:nvCxnSpPr>
              <p:cNvPr id="187" name="Conector recto 186"/>
              <p:cNvCxnSpPr/>
              <p:nvPr/>
            </p:nvCxnSpPr>
            <p:spPr>
              <a:xfrm flipV="1">
                <a:off x="7851975" y="1225053"/>
                <a:ext cx="815" cy="2917262"/>
              </a:xfrm>
              <a:prstGeom prst="line">
                <a:avLst/>
              </a:prstGeom>
              <a:noFill/>
              <a:ln w="19050" cap="flat" cmpd="sng" algn="ctr">
                <a:solidFill>
                  <a:srgbClr val="ABB9C9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Conector recto 187"/>
              <p:cNvCxnSpPr/>
              <p:nvPr/>
            </p:nvCxnSpPr>
            <p:spPr>
              <a:xfrm flipH="1">
                <a:off x="7707801" y="1233291"/>
                <a:ext cx="137265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ABB9C9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Conector recto de flecha 188"/>
              <p:cNvCxnSpPr/>
              <p:nvPr/>
            </p:nvCxnSpPr>
            <p:spPr>
              <a:xfrm flipH="1">
                <a:off x="7679907" y="4144012"/>
                <a:ext cx="18302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ABB9C9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125" name="8 Rectángulo redondeado"/>
            <p:cNvSpPr/>
            <p:nvPr/>
          </p:nvSpPr>
          <p:spPr>
            <a:xfrm>
              <a:off x="5251794" y="2157929"/>
              <a:ext cx="1692000" cy="324000"/>
            </a:xfrm>
            <a:prstGeom prst="roundRect">
              <a:avLst/>
            </a:prstGeom>
            <a:solidFill>
              <a:srgbClr val="009B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Ley del Seguro Social</a:t>
              </a:r>
              <a:endParaRPr kumimoji="0" lang="es-MX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26" name="26 Rectángulo redondeado"/>
            <p:cNvSpPr/>
            <p:nvPr/>
          </p:nvSpPr>
          <p:spPr>
            <a:xfrm>
              <a:off x="2993776" y="5614172"/>
              <a:ext cx="1692000" cy="359999"/>
            </a:xfrm>
            <a:prstGeom prst="roundRect">
              <a:avLst/>
            </a:prstGeom>
            <a:solidFill>
              <a:srgbClr val="967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Reglamento Interior </a:t>
              </a:r>
              <a:endParaRPr kumimoji="0" lang="es-MX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de la STPS</a:t>
              </a:r>
              <a:endParaRPr kumimoji="0" lang="es-MX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27" name="10 Rectángulo redondeado"/>
            <p:cNvSpPr/>
            <p:nvPr/>
          </p:nvSpPr>
          <p:spPr>
            <a:xfrm>
              <a:off x="5288783" y="4244815"/>
              <a:ext cx="1692000" cy="359999"/>
            </a:xfrm>
            <a:prstGeom prst="roundRect">
              <a:avLst/>
            </a:prstGeom>
            <a:solidFill>
              <a:srgbClr val="967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Reglamento de la LGS en Materia de Prestación de Servicios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 de Atención</a:t>
              </a:r>
              <a:r>
                <a:rPr kumimoji="0" lang="es-MX" sz="6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 </a:t>
              </a:r>
              <a:r>
                <a:rPr kumimoji="0" lang="es-MX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Médica</a:t>
              </a:r>
              <a:endParaRPr kumimoji="0" lang="es-MX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28" name="18 Rectángulo redondeado"/>
            <p:cNvSpPr/>
            <p:nvPr/>
          </p:nvSpPr>
          <p:spPr>
            <a:xfrm>
              <a:off x="2993776" y="971836"/>
              <a:ext cx="1692000" cy="324000"/>
            </a:xfrm>
            <a:prstGeom prst="roundRect">
              <a:avLst/>
            </a:prstGeom>
            <a:solidFill>
              <a:srgbClr val="767171"/>
            </a:solidFill>
            <a:ln w="12700" cap="flat" cmpd="sng" algn="ctr">
              <a:solidFill>
                <a:srgbClr val="76717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LABORAL</a:t>
              </a:r>
              <a:endParaRPr kumimoji="0" lang="es-MX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29" name="18 Rectángulo redondeado"/>
            <p:cNvSpPr/>
            <p:nvPr/>
          </p:nvSpPr>
          <p:spPr>
            <a:xfrm>
              <a:off x="5247455" y="965454"/>
              <a:ext cx="1692000" cy="324000"/>
            </a:xfrm>
            <a:prstGeom prst="roundRect">
              <a:avLst/>
            </a:prstGeom>
            <a:solidFill>
              <a:srgbClr val="7671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SEGURIDAD Y SALUD</a:t>
              </a:r>
              <a:endParaRPr kumimoji="0" lang="es-MX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30" name="18 Rectángulo redondeado"/>
            <p:cNvSpPr/>
            <p:nvPr/>
          </p:nvSpPr>
          <p:spPr>
            <a:xfrm>
              <a:off x="7786861" y="965262"/>
              <a:ext cx="1692000" cy="324000"/>
            </a:xfrm>
            <a:prstGeom prst="roundRect">
              <a:avLst/>
            </a:prstGeom>
            <a:solidFill>
              <a:srgbClr val="7671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CONCURRENTES</a:t>
              </a:r>
              <a:endParaRPr kumimoji="0" lang="es-MX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 Light"/>
              </a:endParaRPr>
            </a:p>
          </p:txBody>
        </p:sp>
        <p:sp>
          <p:nvSpPr>
            <p:cNvPr id="131" name="Rectángulo redondeado 130"/>
            <p:cNvSpPr/>
            <p:nvPr/>
          </p:nvSpPr>
          <p:spPr>
            <a:xfrm>
              <a:off x="7782934" y="1708292"/>
              <a:ext cx="1692000" cy="324000"/>
            </a:xfrm>
            <a:prstGeom prst="roundRect">
              <a:avLst/>
            </a:prstGeom>
            <a:solidFill>
              <a:srgbClr val="009B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berana Sans Light"/>
                </a:rPr>
                <a:t>Ley Federal sobre Metrología y Normalización</a:t>
              </a:r>
            </a:p>
          </p:txBody>
        </p:sp>
        <p:cxnSp>
          <p:nvCxnSpPr>
            <p:cNvPr id="132" name="Conector recto de flecha 131"/>
            <p:cNvCxnSpPr/>
            <p:nvPr/>
          </p:nvCxnSpPr>
          <p:spPr>
            <a:xfrm flipV="1">
              <a:off x="1652896" y="2308459"/>
              <a:ext cx="432000" cy="3592"/>
            </a:xfrm>
            <a:prstGeom prst="straightConnector1">
              <a:avLst/>
            </a:prstGeom>
            <a:noFill/>
            <a:ln w="19050" cap="flat" cmpd="sng" algn="ctr">
              <a:solidFill>
                <a:srgbClr val="FFCC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3" name="Conector recto de flecha 132"/>
            <p:cNvCxnSpPr/>
            <p:nvPr/>
          </p:nvCxnSpPr>
          <p:spPr>
            <a:xfrm>
              <a:off x="1654910" y="2758714"/>
              <a:ext cx="432000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FFCCFF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34" name="Grupo 133"/>
            <p:cNvGrpSpPr/>
            <p:nvPr/>
          </p:nvGrpSpPr>
          <p:grpSpPr>
            <a:xfrm>
              <a:off x="4669578" y="1857785"/>
              <a:ext cx="164264" cy="3030504"/>
              <a:chOff x="6149083" y="1574492"/>
              <a:chExt cx="209449" cy="2316635"/>
            </a:xfrm>
          </p:grpSpPr>
          <p:cxnSp>
            <p:nvCxnSpPr>
              <p:cNvPr id="184" name="Conector recto 183"/>
              <p:cNvCxnSpPr/>
              <p:nvPr/>
            </p:nvCxnSpPr>
            <p:spPr>
              <a:xfrm flipH="1" flipV="1">
                <a:off x="6324180" y="1574492"/>
                <a:ext cx="21947" cy="2315526"/>
              </a:xfrm>
              <a:prstGeom prst="line">
                <a:avLst/>
              </a:prstGeom>
              <a:noFill/>
              <a:ln w="19050" cap="flat" cmpd="sng" algn="ctr">
                <a:solidFill>
                  <a:srgbClr val="ABB9C9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Conector recto 184"/>
              <p:cNvCxnSpPr/>
              <p:nvPr/>
            </p:nvCxnSpPr>
            <p:spPr>
              <a:xfrm flipH="1">
                <a:off x="6149083" y="1580206"/>
                <a:ext cx="16995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ABB9C9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6" name="Conector recto de flecha 185"/>
              <p:cNvCxnSpPr/>
              <p:nvPr/>
            </p:nvCxnSpPr>
            <p:spPr>
              <a:xfrm flipH="1" flipV="1">
                <a:off x="6160258" y="3891127"/>
                <a:ext cx="198274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ABB9C9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cxnSp>
          <p:nvCxnSpPr>
            <p:cNvPr id="135" name="Conector recto 134"/>
            <p:cNvCxnSpPr/>
            <p:nvPr/>
          </p:nvCxnSpPr>
          <p:spPr>
            <a:xfrm flipV="1">
              <a:off x="7153725" y="2292634"/>
              <a:ext cx="641" cy="2610795"/>
            </a:xfrm>
            <a:prstGeom prst="line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</a:ln>
            <a:effectLst/>
          </p:spPr>
        </p:cxnSp>
        <p:cxnSp>
          <p:nvCxnSpPr>
            <p:cNvPr id="136" name="Conector recto 135"/>
            <p:cNvCxnSpPr/>
            <p:nvPr/>
          </p:nvCxnSpPr>
          <p:spPr>
            <a:xfrm flipH="1" flipV="1">
              <a:off x="6932081" y="2298568"/>
              <a:ext cx="216000" cy="1439"/>
            </a:xfrm>
            <a:prstGeom prst="line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</a:ln>
            <a:effectLst/>
          </p:spPr>
        </p:cxnSp>
        <p:cxnSp>
          <p:nvCxnSpPr>
            <p:cNvPr id="137" name="Conector recto de flecha 136"/>
            <p:cNvCxnSpPr/>
            <p:nvPr/>
          </p:nvCxnSpPr>
          <p:spPr>
            <a:xfrm flipH="1">
              <a:off x="6968950" y="4897573"/>
              <a:ext cx="180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8" name="Conector recto 137"/>
            <p:cNvCxnSpPr/>
            <p:nvPr/>
          </p:nvCxnSpPr>
          <p:spPr>
            <a:xfrm flipV="1">
              <a:off x="7230889" y="2753856"/>
              <a:ext cx="641" cy="2592000"/>
            </a:xfrm>
            <a:prstGeom prst="line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</a:ln>
            <a:effectLst/>
          </p:spPr>
        </p:cxnSp>
        <p:cxnSp>
          <p:nvCxnSpPr>
            <p:cNvPr id="139" name="Conector recto 138"/>
            <p:cNvCxnSpPr/>
            <p:nvPr/>
          </p:nvCxnSpPr>
          <p:spPr>
            <a:xfrm flipH="1" flipV="1">
              <a:off x="6939455" y="2755113"/>
              <a:ext cx="288000" cy="0"/>
            </a:xfrm>
            <a:prstGeom prst="line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</a:ln>
            <a:effectLst/>
          </p:spPr>
        </p:cxnSp>
        <p:cxnSp>
          <p:nvCxnSpPr>
            <p:cNvPr id="140" name="Conector recto de flecha 139"/>
            <p:cNvCxnSpPr/>
            <p:nvPr/>
          </p:nvCxnSpPr>
          <p:spPr>
            <a:xfrm flipH="1">
              <a:off x="6972228" y="5336674"/>
              <a:ext cx="252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41" name="Grupo 140"/>
            <p:cNvGrpSpPr/>
            <p:nvPr/>
          </p:nvGrpSpPr>
          <p:grpSpPr>
            <a:xfrm>
              <a:off x="9465158" y="1849612"/>
              <a:ext cx="130303" cy="2592103"/>
              <a:chOff x="6069741" y="1641916"/>
              <a:chExt cx="130303" cy="2271759"/>
            </a:xfrm>
          </p:grpSpPr>
          <p:cxnSp>
            <p:nvCxnSpPr>
              <p:cNvPr id="181" name="Conector recto 180"/>
              <p:cNvCxnSpPr/>
              <p:nvPr/>
            </p:nvCxnSpPr>
            <p:spPr>
              <a:xfrm flipH="1" flipV="1">
                <a:off x="6200044" y="1641916"/>
                <a:ext cx="0" cy="2271669"/>
              </a:xfrm>
              <a:prstGeom prst="line">
                <a:avLst/>
              </a:prstGeom>
              <a:noFill/>
              <a:ln w="19050" cap="flat" cmpd="sng" algn="ctr">
                <a:solidFill>
                  <a:srgbClr val="ABB9C9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2" name="Conector recto 181"/>
              <p:cNvCxnSpPr/>
              <p:nvPr/>
            </p:nvCxnSpPr>
            <p:spPr>
              <a:xfrm flipH="1">
                <a:off x="6077371" y="1647551"/>
                <a:ext cx="1080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ABB9C9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3" name="Conector recto de flecha 182"/>
              <p:cNvCxnSpPr/>
              <p:nvPr/>
            </p:nvCxnSpPr>
            <p:spPr>
              <a:xfrm flipH="1" flipV="1">
                <a:off x="6069741" y="3913675"/>
                <a:ext cx="126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ABB9C9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cxnSp>
          <p:nvCxnSpPr>
            <p:cNvPr id="142" name="Conector recto 141"/>
            <p:cNvCxnSpPr/>
            <p:nvPr/>
          </p:nvCxnSpPr>
          <p:spPr>
            <a:xfrm flipH="1" flipV="1">
              <a:off x="9695346" y="2292634"/>
              <a:ext cx="0" cy="2592000"/>
            </a:xfrm>
            <a:prstGeom prst="line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</a:ln>
            <a:effectLst/>
          </p:spPr>
        </p:cxnSp>
        <p:cxnSp>
          <p:nvCxnSpPr>
            <p:cNvPr id="143" name="Conector recto 142"/>
            <p:cNvCxnSpPr/>
            <p:nvPr/>
          </p:nvCxnSpPr>
          <p:spPr>
            <a:xfrm flipH="1">
              <a:off x="9492557" y="2310742"/>
              <a:ext cx="216000" cy="0"/>
            </a:xfrm>
            <a:prstGeom prst="line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</a:ln>
            <a:effectLst/>
          </p:spPr>
        </p:cxnSp>
        <p:cxnSp>
          <p:nvCxnSpPr>
            <p:cNvPr id="144" name="Conector recto de flecha 143"/>
            <p:cNvCxnSpPr/>
            <p:nvPr/>
          </p:nvCxnSpPr>
          <p:spPr>
            <a:xfrm flipH="1">
              <a:off x="9481701" y="4884930"/>
              <a:ext cx="216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5" name="Conector recto 144"/>
            <p:cNvCxnSpPr/>
            <p:nvPr/>
          </p:nvCxnSpPr>
          <p:spPr>
            <a:xfrm flipH="1" flipV="1">
              <a:off x="9775945" y="2731018"/>
              <a:ext cx="0" cy="2592000"/>
            </a:xfrm>
            <a:prstGeom prst="line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</a:ln>
            <a:effectLst/>
          </p:spPr>
        </p:cxnSp>
        <p:cxnSp>
          <p:nvCxnSpPr>
            <p:cNvPr id="146" name="Conector recto 145"/>
            <p:cNvCxnSpPr/>
            <p:nvPr/>
          </p:nvCxnSpPr>
          <p:spPr>
            <a:xfrm flipH="1">
              <a:off x="9486651" y="2738706"/>
              <a:ext cx="288000" cy="0"/>
            </a:xfrm>
            <a:prstGeom prst="line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</a:ln>
            <a:effectLst/>
          </p:spPr>
        </p:cxnSp>
        <p:cxnSp>
          <p:nvCxnSpPr>
            <p:cNvPr id="147" name="Conector recto de flecha 146"/>
            <p:cNvCxnSpPr/>
            <p:nvPr/>
          </p:nvCxnSpPr>
          <p:spPr>
            <a:xfrm flipH="1">
              <a:off x="9481497" y="5312783"/>
              <a:ext cx="288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8" name="Conector recto 147"/>
            <p:cNvCxnSpPr/>
            <p:nvPr/>
          </p:nvCxnSpPr>
          <p:spPr>
            <a:xfrm flipH="1" flipV="1">
              <a:off x="5019601" y="1878957"/>
              <a:ext cx="8134" cy="1752726"/>
            </a:xfrm>
            <a:prstGeom prst="line">
              <a:avLst/>
            </a:prstGeom>
            <a:noFill/>
            <a:ln w="19050" cap="flat" cmpd="sng" algn="ctr">
              <a:solidFill>
                <a:srgbClr val="FFCCFF"/>
              </a:solidFill>
              <a:prstDash val="solid"/>
              <a:miter lim="800000"/>
            </a:ln>
            <a:effectLst/>
          </p:spPr>
        </p:cxnSp>
        <p:cxnSp>
          <p:nvCxnSpPr>
            <p:cNvPr id="149" name="Conector recto de flecha 148"/>
            <p:cNvCxnSpPr/>
            <p:nvPr/>
          </p:nvCxnSpPr>
          <p:spPr>
            <a:xfrm>
              <a:off x="5026976" y="1889586"/>
              <a:ext cx="216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CC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0" name="Conector recto de flecha 149"/>
            <p:cNvCxnSpPr/>
            <p:nvPr/>
          </p:nvCxnSpPr>
          <p:spPr>
            <a:xfrm>
              <a:off x="5027736" y="2375914"/>
              <a:ext cx="216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CC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1" name="Conector recto de flecha 150"/>
            <p:cNvCxnSpPr/>
            <p:nvPr/>
          </p:nvCxnSpPr>
          <p:spPr>
            <a:xfrm flipV="1">
              <a:off x="5026975" y="2746868"/>
              <a:ext cx="216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CC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2" name="Conector recto de flecha 151"/>
            <p:cNvCxnSpPr/>
            <p:nvPr/>
          </p:nvCxnSpPr>
          <p:spPr>
            <a:xfrm flipH="1">
              <a:off x="4667374" y="4424812"/>
              <a:ext cx="14690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3" name="Conector recto de flecha 152"/>
            <p:cNvCxnSpPr/>
            <p:nvPr/>
          </p:nvCxnSpPr>
          <p:spPr>
            <a:xfrm flipV="1">
              <a:off x="7609358" y="2304207"/>
              <a:ext cx="144000" cy="325"/>
            </a:xfrm>
            <a:prstGeom prst="straightConnector1">
              <a:avLst/>
            </a:prstGeom>
            <a:noFill/>
            <a:ln w="19050" cap="flat" cmpd="sng" algn="ctr">
              <a:solidFill>
                <a:srgbClr val="FFCC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4" name="Conector recto de flecha 153"/>
            <p:cNvCxnSpPr/>
            <p:nvPr/>
          </p:nvCxnSpPr>
          <p:spPr>
            <a:xfrm flipV="1">
              <a:off x="7603882" y="2735760"/>
              <a:ext cx="144000" cy="325"/>
            </a:xfrm>
            <a:prstGeom prst="straightConnector1">
              <a:avLst/>
            </a:prstGeom>
            <a:noFill/>
            <a:ln w="19050" cap="flat" cmpd="sng" algn="ctr">
              <a:solidFill>
                <a:srgbClr val="FFCC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5" name="Conector recto de flecha 154"/>
            <p:cNvCxnSpPr/>
            <p:nvPr/>
          </p:nvCxnSpPr>
          <p:spPr>
            <a:xfrm flipV="1">
              <a:off x="7590997" y="3638000"/>
              <a:ext cx="180000" cy="325"/>
            </a:xfrm>
            <a:prstGeom prst="straightConnector1">
              <a:avLst/>
            </a:prstGeom>
            <a:noFill/>
            <a:ln w="19050" cap="flat" cmpd="sng" algn="ctr">
              <a:solidFill>
                <a:srgbClr val="FFCC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6" name="Conector recto de flecha 155"/>
            <p:cNvCxnSpPr/>
            <p:nvPr/>
          </p:nvCxnSpPr>
          <p:spPr>
            <a:xfrm flipV="1">
              <a:off x="7603882" y="1878258"/>
              <a:ext cx="144000" cy="325"/>
            </a:xfrm>
            <a:prstGeom prst="straightConnector1">
              <a:avLst/>
            </a:prstGeom>
            <a:noFill/>
            <a:ln w="19050" cap="flat" cmpd="sng" algn="ctr">
              <a:solidFill>
                <a:srgbClr val="FFCC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7" name="Conector recto de flecha 156"/>
            <p:cNvCxnSpPr/>
            <p:nvPr/>
          </p:nvCxnSpPr>
          <p:spPr>
            <a:xfrm flipV="1">
              <a:off x="7612325" y="3186134"/>
              <a:ext cx="144000" cy="325"/>
            </a:xfrm>
            <a:prstGeom prst="straightConnector1">
              <a:avLst/>
            </a:prstGeom>
            <a:noFill/>
            <a:ln w="19050" cap="flat" cmpd="sng" algn="ctr">
              <a:solidFill>
                <a:srgbClr val="FFCC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8" name="Conector recto 157"/>
            <p:cNvCxnSpPr/>
            <p:nvPr/>
          </p:nvCxnSpPr>
          <p:spPr>
            <a:xfrm flipH="1" flipV="1">
              <a:off x="7599155" y="1880009"/>
              <a:ext cx="0" cy="1764000"/>
            </a:xfrm>
            <a:prstGeom prst="line">
              <a:avLst/>
            </a:prstGeom>
            <a:noFill/>
            <a:ln w="19050" cap="flat" cmpd="sng" algn="ctr">
              <a:solidFill>
                <a:srgbClr val="FFCCFF"/>
              </a:solidFill>
              <a:prstDash val="solid"/>
              <a:miter lim="800000"/>
            </a:ln>
            <a:effectLst/>
          </p:spPr>
        </p:cxnSp>
        <p:cxnSp>
          <p:nvCxnSpPr>
            <p:cNvPr id="159" name="Conector recto 158"/>
            <p:cNvCxnSpPr/>
            <p:nvPr/>
          </p:nvCxnSpPr>
          <p:spPr>
            <a:xfrm flipH="1">
              <a:off x="9494909" y="1774658"/>
              <a:ext cx="468000" cy="0"/>
            </a:xfrm>
            <a:prstGeom prst="line">
              <a:avLst/>
            </a:prstGeom>
            <a:noFill/>
            <a:ln w="12700" cap="flat" cmpd="sng" algn="ctr">
              <a:solidFill>
                <a:srgbClr val="00669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Conector recto 159"/>
            <p:cNvCxnSpPr/>
            <p:nvPr/>
          </p:nvCxnSpPr>
          <p:spPr>
            <a:xfrm flipH="1" flipV="1">
              <a:off x="9994552" y="1758711"/>
              <a:ext cx="13882" cy="4752000"/>
            </a:xfrm>
            <a:prstGeom prst="line">
              <a:avLst/>
            </a:prstGeom>
            <a:noFill/>
            <a:ln w="12700" cap="flat" cmpd="sng" algn="ctr">
              <a:solidFill>
                <a:srgbClr val="00669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Conector recto 160"/>
            <p:cNvCxnSpPr/>
            <p:nvPr/>
          </p:nvCxnSpPr>
          <p:spPr>
            <a:xfrm flipH="1">
              <a:off x="7134676" y="653197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00669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Conector recto de flecha 161"/>
            <p:cNvCxnSpPr/>
            <p:nvPr/>
          </p:nvCxnSpPr>
          <p:spPr>
            <a:xfrm flipH="1" flipV="1">
              <a:off x="6970718" y="6531970"/>
              <a:ext cx="155500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6699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63" name="Grupo 162"/>
            <p:cNvGrpSpPr/>
            <p:nvPr/>
          </p:nvGrpSpPr>
          <p:grpSpPr>
            <a:xfrm>
              <a:off x="3804769" y="2307379"/>
              <a:ext cx="477187" cy="1637033"/>
              <a:chOff x="5040592" y="1584007"/>
              <a:chExt cx="608446" cy="1056303"/>
            </a:xfrm>
          </p:grpSpPr>
          <p:cxnSp>
            <p:nvCxnSpPr>
              <p:cNvPr id="179" name="Conector recto 178"/>
              <p:cNvCxnSpPr/>
              <p:nvPr/>
            </p:nvCxnSpPr>
            <p:spPr>
              <a:xfrm flipH="1" flipV="1">
                <a:off x="5638165" y="1584023"/>
                <a:ext cx="10873" cy="1056287"/>
              </a:xfrm>
              <a:prstGeom prst="line">
                <a:avLst/>
              </a:prstGeom>
              <a:noFill/>
              <a:ln w="19050" cap="flat" cmpd="sng" algn="ctr">
                <a:solidFill>
                  <a:srgbClr val="ABB9C9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Conector recto 179"/>
              <p:cNvCxnSpPr/>
              <p:nvPr/>
            </p:nvCxnSpPr>
            <p:spPr>
              <a:xfrm flipH="1" flipV="1">
                <a:off x="5040592" y="1584007"/>
                <a:ext cx="596733" cy="956"/>
              </a:xfrm>
              <a:prstGeom prst="line">
                <a:avLst/>
              </a:prstGeom>
              <a:noFill/>
              <a:ln w="19050" cap="flat" cmpd="sng" algn="ctr">
                <a:solidFill>
                  <a:srgbClr val="ABB9C9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64" name="CuadroTexto 163"/>
            <p:cNvSpPr txBox="1"/>
            <p:nvPr/>
          </p:nvSpPr>
          <p:spPr>
            <a:xfrm>
              <a:off x="862782" y="6747387"/>
              <a:ext cx="67326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 Light" panose="02000000000000000000" pitchFamily="50" charset="0"/>
                </a:rPr>
                <a:t>Fuente: </a:t>
              </a:r>
              <a:r>
                <a:rPr kumimoji="0" lang="es-MX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 Light" panose="02000000000000000000" pitchFamily="50" charset="0"/>
                </a:rPr>
                <a:t>Elaboración propia.</a:t>
              </a:r>
            </a:p>
          </p:txBody>
        </p:sp>
        <p:cxnSp>
          <p:nvCxnSpPr>
            <p:cNvPr id="165" name="Conector recto 164"/>
            <p:cNvCxnSpPr/>
            <p:nvPr/>
          </p:nvCxnSpPr>
          <p:spPr>
            <a:xfrm flipH="1">
              <a:off x="2589528" y="3934140"/>
              <a:ext cx="1692000" cy="0"/>
            </a:xfrm>
            <a:prstGeom prst="line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</a:ln>
            <a:effectLst/>
          </p:spPr>
        </p:cxnSp>
        <p:cxnSp>
          <p:nvCxnSpPr>
            <p:cNvPr id="166" name="Conector recto 165"/>
            <p:cNvCxnSpPr/>
            <p:nvPr/>
          </p:nvCxnSpPr>
          <p:spPr>
            <a:xfrm flipH="1" flipV="1">
              <a:off x="2596852" y="3946879"/>
              <a:ext cx="0" cy="1836000"/>
            </a:xfrm>
            <a:prstGeom prst="line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</a:ln>
            <a:effectLst/>
          </p:spPr>
        </p:cxnSp>
        <p:cxnSp>
          <p:nvCxnSpPr>
            <p:cNvPr id="167" name="Conector recto de flecha 166"/>
            <p:cNvCxnSpPr/>
            <p:nvPr/>
          </p:nvCxnSpPr>
          <p:spPr>
            <a:xfrm flipV="1">
              <a:off x="2602167" y="5323171"/>
              <a:ext cx="360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8" name="Conector recto de flecha 167"/>
            <p:cNvCxnSpPr/>
            <p:nvPr/>
          </p:nvCxnSpPr>
          <p:spPr>
            <a:xfrm flipV="1">
              <a:off x="2576814" y="5767622"/>
              <a:ext cx="396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ABB9C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9" name="Conector recto 168"/>
            <p:cNvCxnSpPr/>
            <p:nvPr/>
          </p:nvCxnSpPr>
          <p:spPr>
            <a:xfrm flipV="1">
              <a:off x="3864856" y="720210"/>
              <a:ext cx="4856306" cy="24073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Conector recto 169"/>
            <p:cNvCxnSpPr/>
            <p:nvPr/>
          </p:nvCxnSpPr>
          <p:spPr>
            <a:xfrm flipV="1">
              <a:off x="3855712" y="1478105"/>
              <a:ext cx="4856306" cy="24073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Conector recto 170"/>
            <p:cNvCxnSpPr/>
            <p:nvPr/>
          </p:nvCxnSpPr>
          <p:spPr>
            <a:xfrm flipH="1">
              <a:off x="3855712" y="1295835"/>
              <a:ext cx="0" cy="216000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Conector recto 171"/>
            <p:cNvCxnSpPr/>
            <p:nvPr/>
          </p:nvCxnSpPr>
          <p:spPr>
            <a:xfrm flipH="1">
              <a:off x="8679456" y="1315648"/>
              <a:ext cx="0" cy="144000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Conector recto 172"/>
            <p:cNvCxnSpPr/>
            <p:nvPr/>
          </p:nvCxnSpPr>
          <p:spPr>
            <a:xfrm flipH="1">
              <a:off x="8686830" y="752690"/>
              <a:ext cx="0" cy="216000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Conector recto 173"/>
            <p:cNvCxnSpPr/>
            <p:nvPr/>
          </p:nvCxnSpPr>
          <p:spPr>
            <a:xfrm flipH="1">
              <a:off x="3855712" y="741704"/>
              <a:ext cx="0" cy="216000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Conector recto de flecha 174"/>
            <p:cNvCxnSpPr/>
            <p:nvPr/>
          </p:nvCxnSpPr>
          <p:spPr>
            <a:xfrm>
              <a:off x="3848338" y="861490"/>
              <a:ext cx="0" cy="103772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6" name="Conector recto de flecha 175"/>
            <p:cNvCxnSpPr/>
            <p:nvPr/>
          </p:nvCxnSpPr>
          <p:spPr>
            <a:xfrm flipH="1" flipV="1">
              <a:off x="8677915" y="1277046"/>
              <a:ext cx="0" cy="10800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7" name="Conector recto de flecha 176"/>
            <p:cNvCxnSpPr/>
            <p:nvPr/>
          </p:nvCxnSpPr>
          <p:spPr>
            <a:xfrm flipH="1">
              <a:off x="6137699" y="767438"/>
              <a:ext cx="0" cy="18000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78" name="Conector recto de flecha 177"/>
            <p:cNvCxnSpPr/>
            <p:nvPr/>
          </p:nvCxnSpPr>
          <p:spPr>
            <a:xfrm flipH="1">
              <a:off x="6134783" y="1296031"/>
              <a:ext cx="0" cy="18000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sp>
        <p:nvSpPr>
          <p:cNvPr id="95" name="CuadroTexto 94"/>
          <p:cNvSpPr txBox="1"/>
          <p:nvPr/>
        </p:nvSpPr>
        <p:spPr>
          <a:xfrm>
            <a:off x="11079335" y="6607426"/>
            <a:ext cx="41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Resultado de imagen para engrane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32" y="61729"/>
            <a:ext cx="657273" cy="6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67367" y="125737"/>
            <a:ext cx="531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Avances y Resultados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d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e la Política en Materia de Seguridad y Salud en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e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l Trabajo en México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0221"/>
              </p:ext>
            </p:extLst>
          </p:nvPr>
        </p:nvGraphicFramePr>
        <p:xfrm>
          <a:off x="1067367" y="1799363"/>
          <a:ext cx="9714933" cy="2960366"/>
        </p:xfrm>
        <a:graphic>
          <a:graphicData uri="http://schemas.openxmlformats.org/drawingml/2006/table">
            <a:tbl>
              <a:tblPr firstRow="1" firstCol="1" bandRow="1"/>
              <a:tblGrid>
                <a:gridCol w="9714933">
                  <a:extLst>
                    <a:ext uri="{9D8B030D-6E8A-4147-A177-3AD203B41FA5}">
                      <a16:colId xmlns:a16="http://schemas.microsoft.com/office/drawing/2014/main" xmlns="" val="2388592813"/>
                    </a:ext>
                  </a:extLst>
                </a:gridCol>
              </a:tblGrid>
              <a:tr h="36004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endParaRPr lang="es-MX" sz="1400" b="1" dirty="0"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0837969"/>
                  </a:ext>
                </a:extLst>
              </a:tr>
              <a:tr h="30266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MX" sz="1400" b="1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Reforma a la Ley Federal del Trabajo (2012</a:t>
                      </a:r>
                      <a:r>
                        <a:rPr lang="es-MX" sz="1400" b="1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6096469"/>
                  </a:ext>
                </a:extLst>
              </a:tr>
              <a:tr h="360043">
                <a:tc>
                  <a:txBody>
                    <a:bodyPr/>
                    <a:lstStyle/>
                    <a:p>
                      <a:pPr marL="389890" indent="-285750" algn="just" defTabSz="4572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Incorporación </a:t>
                      </a:r>
                      <a:r>
                        <a:rPr lang="es-MX" sz="1400" b="1" i="0" kern="1200" dirty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las figuras de Acoso y Hostigamiento Sexual en el Reglamento Federal de Seguridad y Salud en el </a:t>
                      </a:r>
                      <a:r>
                        <a:rPr lang="es-MX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Trabajo. </a:t>
                      </a:r>
                      <a:endParaRPr lang="es-MX" sz="1400" b="1" i="0" kern="1200" dirty="0">
                        <a:solidFill>
                          <a:schemeClr val="tx1"/>
                        </a:solidFill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3129392"/>
                  </a:ext>
                </a:extLst>
              </a:tr>
              <a:tr h="303036">
                <a:tc>
                  <a:txBody>
                    <a:bodyPr/>
                    <a:lstStyle/>
                    <a:p>
                      <a:pPr marL="283845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MX" sz="1400" b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s-MX" sz="1400" b="1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MX" sz="1400" b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Emisión </a:t>
                      </a:r>
                      <a:r>
                        <a:rPr lang="es-MX" sz="1400" b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Protocolo de Actuación Frente a Casos de Violencia Laboral, Hostigamiento y Acoso </a:t>
                      </a:r>
                      <a:r>
                        <a:rPr lang="es-MX" sz="1400" b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Sexual.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(septiembre de 2016)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1405420"/>
                  </a:ext>
                </a:extLst>
              </a:tr>
              <a:tr h="360043">
                <a:tc>
                  <a:txBody>
                    <a:bodyPr/>
                    <a:lstStyle/>
                    <a:p>
                      <a:pPr marL="283845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endParaRPr lang="es-MX" sz="1400" b="1" dirty="0"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4153828"/>
                  </a:ext>
                </a:extLst>
              </a:tr>
              <a:tr h="302661">
                <a:tc>
                  <a:txBody>
                    <a:bodyPr/>
                    <a:lstStyle/>
                    <a:p>
                      <a:pPr marL="283845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endParaRPr lang="es-MX" sz="1400" b="1" dirty="0"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793674"/>
                  </a:ext>
                </a:extLst>
              </a:tr>
              <a:tr h="302661">
                <a:tc>
                  <a:txBody>
                    <a:bodyPr/>
                    <a:lstStyle/>
                    <a:p>
                      <a:pPr marL="283845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endParaRPr lang="es-MX" sz="1400" b="1" dirty="0"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9600883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067367" y="1885605"/>
            <a:ext cx="3278205" cy="3303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heavy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  <a:ea typeface="+mn-ea"/>
                <a:cs typeface="+mn-cs"/>
              </a:rPr>
              <a:t>Reforma al marco </a:t>
            </a:r>
            <a:r>
              <a:rPr kumimoji="0" lang="es-MX" sz="1600" b="1" i="0" u="heavy" strike="noStrike" kern="1200" cap="none" spc="0" normalizeH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  <a:ea typeface="+mn-ea"/>
                <a:cs typeface="+mn-cs"/>
              </a:rPr>
              <a:t>normativo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2" y="2033342"/>
            <a:ext cx="786911" cy="637118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42624"/>
              </p:ext>
            </p:extLst>
          </p:nvPr>
        </p:nvGraphicFramePr>
        <p:xfrm>
          <a:off x="1067366" y="3787622"/>
          <a:ext cx="9714933" cy="2240280"/>
        </p:xfrm>
        <a:graphic>
          <a:graphicData uri="http://schemas.openxmlformats.org/drawingml/2006/table">
            <a:tbl>
              <a:tblPr firstRow="1" firstCol="1" bandRow="1"/>
              <a:tblGrid>
                <a:gridCol w="9714933">
                  <a:extLst>
                    <a:ext uri="{9D8B030D-6E8A-4147-A177-3AD203B41FA5}">
                      <a16:colId xmlns:a16="http://schemas.microsoft.com/office/drawing/2014/main" xmlns="" val="6335024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9890" marR="0" lvl="0" indent="-28575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Innovación y simplificación normativa para el pago de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indemnizaciones.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 partir del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de diciembre de 2012)</a:t>
                      </a:r>
                      <a:endParaRPr lang="es-MX" sz="1400" b="0" i="0" dirty="0">
                        <a:solidFill>
                          <a:schemeClr val="tx1"/>
                        </a:solidFill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9443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Actualización de las Tablas de Enfermedades y de Valuación de Incapacidades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Permanentes.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(agosto-octubre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 y febrero de 2017)</a:t>
                      </a:r>
                      <a:endParaRPr lang="es-MX" sz="1400" b="0" i="0" dirty="0">
                        <a:solidFill>
                          <a:schemeClr val="tx1"/>
                        </a:solidFill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402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Habilitación del aviso electrónico de accidentes de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trabajo.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 partir del 1 de enero de 2016, http://siaat.stps.gob.mx/)</a:t>
                      </a:r>
                      <a:endParaRPr lang="es-MX" sz="1400" b="0" i="0" dirty="0">
                        <a:solidFill>
                          <a:schemeClr val="tx1"/>
                        </a:solidFill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3673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Incremento al monto de las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sanciones.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 partir del 1 de diciembre de 2012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1400" b="0" i="0" dirty="0">
                        <a:solidFill>
                          <a:schemeClr val="tx1"/>
                        </a:solidFill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8918640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-91024" y="1274846"/>
            <a:ext cx="299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heavy" strike="noStrike" kern="1200" cap="none" spc="0" normalizeH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  <a:ea typeface="+mn-ea"/>
                <a:cs typeface="+mn-cs"/>
              </a:rPr>
              <a:t>¿Qué se ha hecho?</a:t>
            </a:r>
            <a:endParaRPr kumimoji="0" lang="es-MX" sz="1800" b="1" i="0" u="heavy" strike="noStrike" kern="1200" cap="none" spc="0" normalizeH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>
                <a:solidFill>
                  <a:schemeClr val="accent5">
                    <a:lumMod val="50000"/>
                  </a:schemeClr>
                </a:solidFill>
              </a:uFill>
              <a:latin typeface="Soberana Sans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58" y="1228711"/>
            <a:ext cx="461601" cy="46160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1079335" y="6607426"/>
            <a:ext cx="41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Resultado de imagen para engrane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32" y="61729"/>
            <a:ext cx="657273" cy="6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67367" y="125737"/>
            <a:ext cx="528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Avances y Resultados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d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e la Política en Materia de Seguridad y Salud en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e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l Trabajo en México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67367" y="1472411"/>
            <a:ext cx="32424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heavy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Actualización </a:t>
            </a:r>
            <a:r>
              <a:rPr kumimoji="0" lang="es-MX" sz="1600" b="1" i="0" u="heavy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reglam</a:t>
            </a:r>
            <a:r>
              <a:rPr kumimoji="0" lang="es-MX" sz="1600" b="1" i="0" u="heavy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entaria</a:t>
            </a:r>
            <a:endParaRPr kumimoji="0" lang="es-MX" sz="1600" b="1" i="0" u="heavy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oberana Sans" panose="020000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0" y="1346892"/>
            <a:ext cx="569085" cy="569085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78507"/>
              </p:ext>
            </p:extLst>
          </p:nvPr>
        </p:nvGraphicFramePr>
        <p:xfrm>
          <a:off x="1139952" y="1855568"/>
          <a:ext cx="10704116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10704116">
                  <a:extLst>
                    <a:ext uri="{9D8B030D-6E8A-4147-A177-3AD203B41FA5}">
                      <a16:colId xmlns:a16="http://schemas.microsoft.com/office/drawing/2014/main" xmlns="" val="13776162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Emisión de un nuevo Reglamento General de Inspección del Trabajo y Aplicación de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Sanciones.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(junio de 2014)</a:t>
                      </a:r>
                      <a:endParaRPr lang="es-MX" sz="1400" b="0" i="0" dirty="0">
                        <a:solidFill>
                          <a:schemeClr val="tx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1977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9890" marR="0" lvl="0" indent="-285750" algn="just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Actualización del Reglamento Federal de Seguridad y Salud en el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Trabajo.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(noviembre de 2014)</a:t>
                      </a:r>
                      <a:endParaRPr lang="es-MX" sz="1400" b="0" i="0" dirty="0">
                        <a:solidFill>
                          <a:schemeClr val="tx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3930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Incorporación de las tecnologías de información y comunicación a la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SST.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(enero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 a la fecha)</a:t>
                      </a:r>
                      <a:endParaRPr lang="es-MX" sz="1400" b="0" i="0" dirty="0">
                        <a:solidFill>
                          <a:schemeClr val="tx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4178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Actualización y emisión de normas oficiales mexicanas en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SST.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(septiembre de 2014 a la fecha)</a:t>
                      </a:r>
                      <a:endParaRPr lang="es-MX" sz="1400" b="0" i="0" dirty="0">
                        <a:solidFill>
                          <a:schemeClr val="tx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702644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070682" y="3752081"/>
            <a:ext cx="5409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s-MX" sz="1600" b="1" u="heavy" dirty="0">
                <a:solidFill>
                  <a:schemeClr val="accent5">
                    <a:lumMod val="50000"/>
                  </a:scheme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Emisión de normativa especial en materia de SST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3" y="3534886"/>
            <a:ext cx="555749" cy="555749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69625"/>
              </p:ext>
            </p:extLst>
          </p:nvPr>
        </p:nvGraphicFramePr>
        <p:xfrm>
          <a:off x="1139952" y="4146413"/>
          <a:ext cx="10704116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10704116">
                  <a:extLst>
                    <a:ext uri="{9D8B030D-6E8A-4147-A177-3AD203B41FA5}">
                      <a16:colId xmlns:a16="http://schemas.microsoft.com/office/drawing/2014/main" xmlns="" val="24178277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Menores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trabajadores.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(LFT,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noviembre de 2012;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CPEUM, junio de 2014; C-138, abril y LFT, junio de 2015)</a:t>
                      </a:r>
                      <a:endParaRPr lang="es-MX" sz="1400" b="0" i="0" dirty="0">
                        <a:solidFill>
                          <a:schemeClr val="tx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6846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Mujeres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trabajadoras.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 partir del 1 de diciembre de 2012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1400" b="1" i="0" dirty="0">
                        <a:solidFill>
                          <a:schemeClr val="tx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6391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Personas con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discapacidad</a:t>
                      </a:r>
                      <a:r>
                        <a:rPr lang="es-MX" sz="1400" b="1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(julio de 2016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1400" b="1" i="0" dirty="0">
                        <a:solidFill>
                          <a:schemeClr val="tx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5315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Trabajadores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mineros.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 partir del 1 de diciembre de 2012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1400" b="1" i="0" dirty="0">
                        <a:solidFill>
                          <a:schemeClr val="tx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544217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1079335" y="6607426"/>
            <a:ext cx="41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9875" y="286429"/>
            <a:ext cx="1514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Contenido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044" name="Picture 20" descr="Resultado de imagen para accidente de trabajo ico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29" y="9506782"/>
            <a:ext cx="102177" cy="1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n para justici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85" y="11003730"/>
            <a:ext cx="323139" cy="2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30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466527" y="5567415"/>
            <a:ext cx="890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IV</a:t>
            </a:r>
            <a:endParaRPr kumimoji="0" lang="es-MX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Soberana Sans" panose="02000000000000000000" pitchFamily="50" charset="0"/>
              <a:ea typeface="+mn-ea"/>
              <a:cs typeface="+mn-cs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3528793" y="2771698"/>
            <a:ext cx="6335205" cy="736026"/>
            <a:chOff x="922253" y="2597846"/>
            <a:chExt cx="6335205" cy="736026"/>
          </a:xfrm>
        </p:grpSpPr>
        <p:sp>
          <p:nvSpPr>
            <p:cNvPr id="28" name="CuadroTexto 27"/>
            <p:cNvSpPr txBox="1"/>
            <p:nvPr/>
          </p:nvSpPr>
          <p:spPr>
            <a:xfrm>
              <a:off x="922253" y="2625986"/>
              <a:ext cx="6672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II</a:t>
              </a:r>
              <a:endPara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endParaRPr>
            </a:p>
          </p:txBody>
        </p:sp>
        <p:grpSp>
          <p:nvGrpSpPr>
            <p:cNvPr id="29" name="Grupo 28"/>
            <p:cNvGrpSpPr/>
            <p:nvPr/>
          </p:nvGrpSpPr>
          <p:grpSpPr>
            <a:xfrm>
              <a:off x="1599823" y="2597846"/>
              <a:ext cx="998615" cy="690647"/>
              <a:chOff x="966078" y="2714224"/>
              <a:chExt cx="676752" cy="468045"/>
            </a:xfrm>
          </p:grpSpPr>
          <p:pic>
            <p:nvPicPr>
              <p:cNvPr id="35" name="Picture 14" descr="Resultado de imagen para documento con pluma icono 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670" y="2805394"/>
                <a:ext cx="332160" cy="337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8" descr="Imagen relacionad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6078" y="2714224"/>
                <a:ext cx="468045" cy="4680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CuadroTexto 32"/>
            <p:cNvSpPr txBox="1"/>
            <p:nvPr/>
          </p:nvSpPr>
          <p:spPr>
            <a:xfrm>
              <a:off x="2569110" y="2707296"/>
              <a:ext cx="46883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 dirty="0">
                  <a:solidFill>
                    <a:prstClr val="black"/>
                  </a:solidFill>
                  <a:latin typeface="Soberana Titular" panose="02000000000000000000" pitchFamily="50" charset="0"/>
                </a:rPr>
                <a:t>F</a:t>
              </a:r>
              <a:r>
                <a:rPr kumimoji="0" lang="es-MX" sz="1400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Titular" panose="02000000000000000000" pitchFamily="50" charset="0"/>
                </a:rPr>
                <a:t>undamentos teóricos y contextuales </a:t>
              </a:r>
            </a:p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Titular" panose="02000000000000000000" pitchFamily="50" charset="0"/>
                </a:rPr>
                <a:t>de la Seguridad y Salud en el Trabajo</a:t>
              </a:r>
              <a:endParaRPr kumimoji="0" lang="es-MX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3622112" y="1462645"/>
            <a:ext cx="5458792" cy="707886"/>
            <a:chOff x="19965" y="1148289"/>
            <a:chExt cx="5458792" cy="707886"/>
          </a:xfrm>
        </p:grpSpPr>
        <p:sp>
          <p:nvSpPr>
            <p:cNvPr id="38" name="CuadroTexto 37"/>
            <p:cNvSpPr txBox="1"/>
            <p:nvPr/>
          </p:nvSpPr>
          <p:spPr>
            <a:xfrm>
              <a:off x="19965" y="1148289"/>
              <a:ext cx="4023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4000" b="1" dirty="0">
                  <a:solidFill>
                    <a:srgbClr val="4BACC6">
                      <a:lumMod val="50000"/>
                    </a:srgbClr>
                  </a:solidFill>
                  <a:latin typeface="Soberana Sans" panose="02000000000000000000" pitchFamily="50" charset="0"/>
                </a:rPr>
                <a:t>I</a:t>
              </a:r>
              <a:endPara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1455194" y="1273767"/>
              <a:ext cx="4023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 dirty="0">
                  <a:solidFill>
                    <a:prstClr val="black"/>
                  </a:solidFill>
                  <a:latin typeface="Soberana Titular" panose="02000000000000000000" pitchFamily="50" charset="0"/>
                </a:rPr>
                <a:t>D</a:t>
              </a:r>
              <a:r>
                <a:rPr kumimoji="0" lang="es-MX" sz="1400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Titular" panose="02000000000000000000" pitchFamily="50" charset="0"/>
                </a:rPr>
                <a:t>evenir histórico y desarrollo de la Seguridad y Salud en el Trabajo</a:t>
              </a:r>
              <a:endParaRPr kumimoji="0" lang="es-MX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</a:endParaRPr>
            </a:p>
          </p:txBody>
        </p:sp>
        <p:grpSp>
          <p:nvGrpSpPr>
            <p:cNvPr id="40" name="Grupo 39"/>
            <p:cNvGrpSpPr/>
            <p:nvPr/>
          </p:nvGrpSpPr>
          <p:grpSpPr>
            <a:xfrm>
              <a:off x="485907" y="1186071"/>
              <a:ext cx="971675" cy="657274"/>
              <a:chOff x="764548" y="2009401"/>
              <a:chExt cx="712160" cy="513946"/>
            </a:xfrm>
          </p:grpSpPr>
          <p:pic>
            <p:nvPicPr>
              <p:cNvPr id="41" name="Picture 44" descr="Imagen relacionada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548" y="2009401"/>
                <a:ext cx="513946" cy="513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4" descr="Resultado de imagen para documento con pluma icono 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4548" y="2163896"/>
                <a:ext cx="332160" cy="337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3" name="Picture 48" descr="Resultado de imagen para rompecabezas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68" y="5496719"/>
            <a:ext cx="924269" cy="92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adroTexto 43"/>
          <p:cNvSpPr txBox="1"/>
          <p:nvPr/>
        </p:nvSpPr>
        <p:spPr>
          <a:xfrm>
            <a:off x="5368537" y="5767469"/>
            <a:ext cx="2119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latin typeface="Soberana Titular" panose="02000000000000000000" pitchFamily="50" charset="0"/>
              </a:rPr>
              <a:t>Retos y Desafíos</a:t>
            </a:r>
            <a:endParaRPr lang="es-MX" sz="1400" b="1" dirty="0">
              <a:latin typeface="Soberana Titular" panose="02000000000000000000" pitchFamily="50" charset="0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3496975" y="4181769"/>
            <a:ext cx="5962339" cy="773581"/>
            <a:chOff x="2137376" y="4005127"/>
            <a:chExt cx="5962339" cy="773581"/>
          </a:xfrm>
        </p:grpSpPr>
        <p:sp>
          <p:nvSpPr>
            <p:cNvPr id="46" name="CuadroTexto 45"/>
            <p:cNvSpPr txBox="1"/>
            <p:nvPr/>
          </p:nvSpPr>
          <p:spPr>
            <a:xfrm>
              <a:off x="3966051" y="4040044"/>
              <a:ext cx="41336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 dirty="0">
                  <a:solidFill>
                    <a:prstClr val="black"/>
                  </a:solidFill>
                  <a:latin typeface="Soberana Titular" panose="02000000000000000000" pitchFamily="50" charset="0"/>
                </a:rPr>
                <a:t>A</a:t>
              </a:r>
              <a:r>
                <a:rPr kumimoji="0" lang="es-MX" sz="1400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Titular" panose="02000000000000000000" pitchFamily="50" charset="0"/>
                </a:rPr>
                <a:t>vances y resultados de la política en materia de Seguridad y Salud en el Trabajo en </a:t>
              </a:r>
              <a:r>
                <a:rPr lang="es-MX" sz="1400" b="1" dirty="0">
                  <a:solidFill>
                    <a:prstClr val="black"/>
                  </a:solidFill>
                  <a:latin typeface="Soberana Titular" panose="02000000000000000000" pitchFamily="50" charset="0"/>
                </a:rPr>
                <a:t>M</a:t>
              </a:r>
              <a:r>
                <a:rPr kumimoji="0" lang="es-MX" sz="1400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Titular" panose="02000000000000000000" pitchFamily="50" charset="0"/>
                </a:rPr>
                <a:t>éxico</a:t>
              </a:r>
              <a:endParaRPr kumimoji="0" lang="es-MX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2137376" y="4025145"/>
              <a:ext cx="863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III</a:t>
              </a:r>
              <a:endPara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endParaRPr>
            </a:p>
          </p:txBody>
        </p:sp>
        <p:pic>
          <p:nvPicPr>
            <p:cNvPr id="48" name="Picture 28" descr="Resultado de imagen para engranes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244" y="4005127"/>
              <a:ext cx="773580" cy="77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CuadroTexto 29"/>
          <p:cNvSpPr txBox="1"/>
          <p:nvPr/>
        </p:nvSpPr>
        <p:spPr>
          <a:xfrm>
            <a:off x="1251948" y="3395198"/>
            <a:ext cx="204348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2000" b="1" dirty="0" smtClean="0">
                <a:solidFill>
                  <a:srgbClr val="215968"/>
                </a:solidFill>
                <a:latin typeface="Soberana Sans" panose="02000000000000000000" pitchFamily="50" charset="0"/>
              </a:rPr>
              <a:t>CAPÍTULOS</a:t>
            </a:r>
            <a:endParaRPr lang="es-MX" sz="2000" b="1" dirty="0">
              <a:solidFill>
                <a:srgbClr val="215968"/>
              </a:solidFill>
              <a:latin typeface="Soberana Sans" panose="020000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079335" y="6607426"/>
            <a:ext cx="26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67367" y="1474175"/>
            <a:ext cx="4454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u="heavy" dirty="0">
                <a:solidFill>
                  <a:schemeClr val="accent5">
                    <a:lumMod val="50000"/>
                  </a:scheme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Nuevo enfoque institucional para la SST</a:t>
            </a:r>
          </a:p>
        </p:txBody>
      </p:sp>
      <p:pic>
        <p:nvPicPr>
          <p:cNvPr id="3" name="Picture 2" descr="Resultado de imagen para edifici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9" y="1340896"/>
            <a:ext cx="605112" cy="6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44694"/>
              </p:ext>
            </p:extLst>
          </p:nvPr>
        </p:nvGraphicFramePr>
        <p:xfrm>
          <a:off x="1157534" y="1911887"/>
          <a:ext cx="10515600" cy="1649243"/>
        </p:xfrm>
        <a:graphic>
          <a:graphicData uri="http://schemas.openxmlformats.org/drawingml/2006/table">
            <a:tbl>
              <a:tblPr firstRow="1" firstCol="1" bandRow="1"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2952005635"/>
                    </a:ext>
                  </a:extLst>
                </a:gridCol>
              </a:tblGrid>
              <a:tr h="397719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Rediseño organizacional de la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STPS.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(agosto de 2012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1400" b="1" i="0" dirty="0">
                        <a:solidFill>
                          <a:schemeClr val="tx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3801137"/>
                  </a:ext>
                </a:extLst>
              </a:tr>
              <a:tr h="397719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Fortalecimiento del Programa de Autogestión en Seguridad y Salud en el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Trabajo (PASST).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(noviembre de 2014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1400" b="1" i="0" dirty="0">
                        <a:solidFill>
                          <a:schemeClr val="tx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9002075"/>
                  </a:ext>
                </a:extLst>
              </a:tr>
              <a:tr h="853805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Diseño e implementación del Programa Nacional de Bienestar Emocional y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</a:t>
                      </a: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Humano en el Trabajo (PRONABET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(abril de 2015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1400" b="1" i="0" dirty="0">
                        <a:solidFill>
                          <a:schemeClr val="tx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129089"/>
                  </a:ext>
                </a:extLst>
              </a:tr>
            </a:tbl>
          </a:graphicData>
        </a:graphic>
      </p:graphicFrame>
      <p:pic>
        <p:nvPicPr>
          <p:cNvPr id="7" name="Picture 28" descr="Resultado de imagen para engrane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32" y="61729"/>
            <a:ext cx="657273" cy="6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67367" y="125737"/>
            <a:ext cx="528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Avances y Resultados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d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e la Política en Materia de Seguridad y Salud en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e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l Trabajo en México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67367" y="3879849"/>
            <a:ext cx="83977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s-MX" sz="1600" b="1" u="heavy" dirty="0">
                <a:solidFill>
                  <a:schemeClr val="accent5">
                    <a:lumMod val="50000"/>
                  </a:scheme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de mecanismos de consulta y prevención de riesgos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3729808"/>
            <a:ext cx="550380" cy="510351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28270"/>
              </p:ext>
            </p:extLst>
          </p:nvPr>
        </p:nvGraphicFramePr>
        <p:xfrm>
          <a:off x="1200664" y="4394312"/>
          <a:ext cx="10515600" cy="1553857"/>
        </p:xfrm>
        <a:graphic>
          <a:graphicData uri="http://schemas.openxmlformats.org/drawingml/2006/table">
            <a:tbl>
              <a:tblPr firstRow="1" firstCol="1" bandRow="1"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1603149357"/>
                    </a:ext>
                  </a:extLst>
                </a:gridCol>
              </a:tblGrid>
              <a:tr h="776969">
                <a:tc>
                  <a:txBody>
                    <a:bodyPr/>
                    <a:lstStyle/>
                    <a:p>
                      <a:pPr marL="389890" marR="0" lvl="0" indent="-28575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400" b="1" i="0" kern="1200" dirty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Instalación de la Comisión Consultiva Nacional de Seguridad y Salud en el Trabajo (COCONASST) </a:t>
                      </a:r>
                      <a:r>
                        <a:rPr lang="es-MX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(abril de 2015)</a:t>
                      </a:r>
                      <a:r>
                        <a:rPr lang="es-MX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s-MX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y, </a:t>
                      </a:r>
                      <a:r>
                        <a:rPr lang="es-MX" sz="1400" b="1" i="0" kern="1200" dirty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Comisiones Estatales (COCOESST</a:t>
                      </a:r>
                      <a:r>
                        <a:rPr lang="es-MX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s-MX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(2015-2016)</a:t>
                      </a:r>
                      <a:endParaRPr lang="es-MX" sz="1400" b="0" i="0" kern="1200" dirty="0">
                        <a:solidFill>
                          <a:schemeClr val="tx1"/>
                        </a:solidFill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0408102"/>
                  </a:ext>
                </a:extLst>
              </a:tr>
              <a:tr h="776888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Renovación del Comité Consultivo Nacional de Normalización de Seguridad y Salud en el Trabajo (CCNNSST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(noviembre de 2014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1400" b="1" i="0" dirty="0">
                        <a:solidFill>
                          <a:schemeClr val="tx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987978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1079335" y="6607426"/>
            <a:ext cx="41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Resultado de imagen para engrane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7" y="61729"/>
            <a:ext cx="657273" cy="6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67367" y="125737"/>
            <a:ext cx="532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Avances y Resultados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d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e la Política en Materia de Seguridad y Salud en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e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l Trabajo en México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55917" y="1453692"/>
            <a:ext cx="6024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u="heavy" dirty="0">
                <a:solidFill>
                  <a:schemeClr val="accent5">
                    <a:lumMod val="50000"/>
                  </a:scheme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Sinergia y colaboración con los sectores empresariales</a:t>
            </a:r>
          </a:p>
        </p:txBody>
      </p:sp>
      <p:pic>
        <p:nvPicPr>
          <p:cNvPr id="5" name="Picture 4" descr="Resultado de imagen para sinergia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1358269"/>
            <a:ext cx="535968" cy="51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46284"/>
              </p:ext>
            </p:extLst>
          </p:nvPr>
        </p:nvGraphicFramePr>
        <p:xfrm>
          <a:off x="1258824" y="1792246"/>
          <a:ext cx="10585244" cy="1874231"/>
        </p:xfrm>
        <a:graphic>
          <a:graphicData uri="http://schemas.openxmlformats.org/drawingml/2006/table">
            <a:tbl>
              <a:tblPr firstRow="1" firstCol="1" bandRow="1"/>
              <a:tblGrid>
                <a:gridCol w="10585244">
                  <a:extLst>
                    <a:ext uri="{9D8B030D-6E8A-4147-A177-3AD203B41FA5}">
                      <a16:colId xmlns:a16="http://schemas.microsoft.com/office/drawing/2014/main" xmlns="" val="2604548850"/>
                    </a:ext>
                  </a:extLst>
                </a:gridCol>
              </a:tblGrid>
              <a:tr h="364192">
                <a:tc>
                  <a:txBody>
                    <a:bodyPr/>
                    <a:lstStyle/>
                    <a:p>
                      <a:pPr marL="389890" marR="0" lvl="0" indent="-28575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Pronunciamiento para fomentar la protección de la maternidad y la lactancia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materna.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(agosto de 2014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1400" b="1" i="0" dirty="0">
                        <a:solidFill>
                          <a:schemeClr val="tx1"/>
                        </a:solidFill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8435355"/>
                  </a:ext>
                </a:extLst>
              </a:tr>
              <a:tr h="364110">
                <a:tc>
                  <a:txBody>
                    <a:bodyPr/>
                    <a:lstStyle/>
                    <a:p>
                      <a:pPr marL="389890" marR="0" lvl="0" indent="-28575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 de la conformidad en los organismos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privados.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(enero de 2013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la fecha)</a:t>
                      </a:r>
                      <a:endParaRPr lang="es-MX" sz="1400" b="1" i="0" dirty="0" smtClean="0">
                        <a:solidFill>
                          <a:schemeClr val="tx1"/>
                        </a:solidFill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5962989"/>
                  </a:ext>
                </a:extLst>
              </a:tr>
              <a:tr h="781737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Fortalecimiento de las visitas de inspección para vigilar el cumplimiento de la normatividad en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SST.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(enero de 2013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la fecha)</a:t>
                      </a:r>
                      <a:endParaRPr lang="es-MX" sz="1400" b="1" i="0" dirty="0">
                        <a:solidFill>
                          <a:schemeClr val="tx1"/>
                        </a:solidFill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1182506"/>
                  </a:ext>
                </a:extLst>
              </a:tr>
              <a:tr h="364192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Importancia del adiestramiento y sensibilización en los centros de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trabajo.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 partir del 1 de diciembre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2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012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1400" b="1" i="0" dirty="0">
                        <a:solidFill>
                          <a:schemeClr val="tx1"/>
                        </a:solidFill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567845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055917" y="4154528"/>
            <a:ext cx="2510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s-MX" sz="1600" b="1" u="heavy" dirty="0">
                <a:solidFill>
                  <a:schemeClr val="accent5">
                    <a:lumMod val="50000"/>
                  </a:scheme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y difusión</a:t>
            </a:r>
          </a:p>
        </p:txBody>
      </p:sp>
      <p:pic>
        <p:nvPicPr>
          <p:cNvPr id="8" name="Picture 6" descr="Resultado de imagen para difusió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8" y="4052677"/>
            <a:ext cx="698369" cy="57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512699"/>
              </p:ext>
            </p:extLst>
          </p:nvPr>
        </p:nvGraphicFramePr>
        <p:xfrm>
          <a:off x="1258824" y="4550210"/>
          <a:ext cx="9119616" cy="882924"/>
        </p:xfrm>
        <a:graphic>
          <a:graphicData uri="http://schemas.openxmlformats.org/drawingml/2006/table">
            <a:tbl>
              <a:tblPr firstRow="1" firstCol="1" bandRow="1"/>
              <a:tblGrid>
                <a:gridCol w="9119616">
                  <a:extLst>
                    <a:ext uri="{9D8B030D-6E8A-4147-A177-3AD203B41FA5}">
                      <a16:colId xmlns:a16="http://schemas.microsoft.com/office/drawing/2014/main" xmlns="" val="991479303"/>
                    </a:ext>
                  </a:extLst>
                </a:gridCol>
              </a:tblGrid>
              <a:tr h="441462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Realización de foros de difusión y consulta en materia de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SST.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(2015</a:t>
                      </a:r>
                      <a:r>
                        <a:rPr lang="es-MX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1400" b="1" i="0" dirty="0">
                        <a:solidFill>
                          <a:schemeClr val="tx1"/>
                        </a:solidFill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0814848"/>
                  </a:ext>
                </a:extLst>
              </a:tr>
              <a:tr h="441462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Reimpresión y renovación de las guías de prácticas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seguras. </a:t>
                      </a:r>
                      <a:r>
                        <a:rPr lang="es-MX" sz="1400" b="0" i="0" dirty="0" smtClean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(enero de 2013 a diciembre de 2016)</a:t>
                      </a:r>
                      <a:endParaRPr lang="es-MX" sz="1400" b="0" i="0" dirty="0">
                        <a:solidFill>
                          <a:schemeClr val="tx1"/>
                        </a:solidFill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1064024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1079335" y="6607426"/>
            <a:ext cx="41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8" descr="Resultado de imagen para rompecabeza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4" y="-35580"/>
            <a:ext cx="877135" cy="87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04085" y="1314857"/>
            <a:ext cx="103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u="heavy" dirty="0">
                <a:solidFill>
                  <a:schemeClr val="accent5">
                    <a:lumMod val="50000"/>
                  </a:scheme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Retos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283328"/>
              </p:ext>
            </p:extLst>
          </p:nvPr>
        </p:nvGraphicFramePr>
        <p:xfrm>
          <a:off x="658091" y="1857181"/>
          <a:ext cx="11203230" cy="2839104"/>
        </p:xfrm>
        <a:graphic>
          <a:graphicData uri="http://schemas.openxmlformats.org/drawingml/2006/table">
            <a:tbl>
              <a:tblPr firstRow="1" firstCol="1" bandRow="1"/>
              <a:tblGrid>
                <a:gridCol w="11203230">
                  <a:extLst>
                    <a:ext uri="{9D8B030D-6E8A-4147-A177-3AD203B41FA5}">
                      <a16:colId xmlns:a16="http://schemas.microsoft.com/office/drawing/2014/main" xmlns="" val="2511439479"/>
                    </a:ext>
                  </a:extLst>
                </a:gridCol>
              </a:tblGrid>
              <a:tr h="473184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Elaborar una compilación de la normatividad en materia de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SST.</a:t>
                      </a:r>
                      <a:endParaRPr lang="es-MX" sz="1400" b="1" i="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2289466"/>
                  </a:ext>
                </a:extLst>
              </a:tr>
              <a:tr h="473184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Promover la unificación y armonización de la normativa en materia de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SST.</a:t>
                      </a:r>
                      <a:endParaRPr lang="es-MX" sz="1400" b="1" i="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4985594"/>
                  </a:ext>
                </a:extLst>
              </a:tr>
              <a:tr h="473184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Continuar con la actualización de normas oficiales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mexicanas.</a:t>
                      </a:r>
                      <a:endParaRPr lang="es-MX" sz="1400" b="1" i="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777521"/>
                  </a:ext>
                </a:extLst>
              </a:tr>
              <a:tr h="473184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Concluir el proceso de cancelación de normas oficiales mexicanas de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Producto.</a:t>
                      </a:r>
                      <a:endParaRPr lang="es-MX" sz="1400" b="1" i="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6515678"/>
                  </a:ext>
                </a:extLst>
              </a:tr>
              <a:tr h="473184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Fomentar una cooperación más activa entre trabajadores y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empleadores.</a:t>
                      </a:r>
                      <a:endParaRPr lang="es-MX" sz="1400" b="1" i="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9869451"/>
                  </a:ext>
                </a:extLst>
              </a:tr>
              <a:tr h="473184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Fortalecer la promoción del bienestar emocional en el trabajo e impulsar acciones para sensibilizar sobre el estrés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laboral.</a:t>
                      </a:r>
                      <a:endParaRPr lang="es-MX" sz="1400" b="1" i="0" dirty="0">
                        <a:effectLst/>
                        <a:latin typeface="Soberana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1376046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76" y="2172130"/>
            <a:ext cx="1490472" cy="149047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45327" y="324631"/>
            <a:ext cx="2119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latin typeface="Soberana Titular" panose="02000000000000000000" pitchFamily="50" charset="0"/>
              </a:rPr>
              <a:t>Retos y Desafíos</a:t>
            </a:r>
            <a:endParaRPr lang="es-MX" sz="1400" b="1" dirty="0">
              <a:latin typeface="Soberana Titular" panose="02000000000000000000" pitchFamily="5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079335" y="6607426"/>
            <a:ext cx="41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5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8" descr="Resultado de imagen para rompecabeza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3" y="-35790"/>
            <a:ext cx="877135" cy="87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44879" y="1280160"/>
            <a:ext cx="172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heavy" strike="noStrike" kern="1200" cap="none" spc="0" normalizeH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  <a:ea typeface="+mn-ea"/>
                <a:cs typeface="+mn-cs"/>
              </a:rPr>
              <a:t>Desafíos</a:t>
            </a:r>
            <a:endParaRPr kumimoji="0" lang="es-MX" sz="1600" b="1" i="0" u="heavy" strike="noStrike" kern="1200" cap="none" spc="0" normalizeH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>
                <a:solidFill>
                  <a:schemeClr val="accent5">
                    <a:lumMod val="50000"/>
                  </a:schemeClr>
                </a:solidFill>
              </a:uFill>
              <a:latin typeface="Soberana Sans" panose="020000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19609"/>
              </p:ext>
            </p:extLst>
          </p:nvPr>
        </p:nvGraphicFramePr>
        <p:xfrm>
          <a:off x="674824" y="1649492"/>
          <a:ext cx="11029495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1029495">
                  <a:extLst>
                    <a:ext uri="{9D8B030D-6E8A-4147-A177-3AD203B41FA5}">
                      <a16:colId xmlns:a16="http://schemas.microsoft.com/office/drawing/2014/main" xmlns="" val="3633020054"/>
                    </a:ext>
                  </a:extLst>
                </a:gridCol>
              </a:tblGrid>
              <a:tr h="41350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Formulación de una política o estrategia nacional en materia de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SST.</a:t>
                      </a:r>
                      <a:endParaRPr lang="es-MX" sz="1400" b="1" i="0" dirty="0"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452610"/>
                  </a:ext>
                </a:extLst>
              </a:tr>
              <a:tr h="41350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Fortalecer los mecanismos de coordinación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institucional.</a:t>
                      </a:r>
                      <a:endParaRPr lang="es-MX" sz="1400" b="1" i="0" dirty="0"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2164724"/>
                  </a:ext>
                </a:extLst>
              </a:tr>
              <a:tr h="41350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Promover el desarrollo de las capacidades y la profesionalización de los recursos humanos en favor de la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SST.</a:t>
                      </a:r>
                      <a:endParaRPr lang="es-MX" sz="1400" b="1" i="0" dirty="0"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6417471"/>
                  </a:ext>
                </a:extLst>
              </a:tr>
              <a:tr h="41350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Difundir la perspectiva de género contenida en la normatividad e integrarla en las políticas de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SST.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8112073"/>
                  </a:ext>
                </a:extLst>
              </a:tr>
              <a:tr h="41350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Ampliar la cobertura del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PASST y </a:t>
                      </a: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promover su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obligatoriedad.</a:t>
                      </a:r>
                      <a:endParaRPr lang="es-MX" sz="1400" b="1" i="0" dirty="0"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1102339"/>
                  </a:ext>
                </a:extLst>
              </a:tr>
              <a:tr h="41350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Promover el acceso a la información y las acciones de sensibilización para crear una cultura de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prevención.</a:t>
                      </a:r>
                      <a:endParaRPr lang="es-MX" sz="1400" b="1" i="0" dirty="0"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9190961"/>
                  </a:ext>
                </a:extLst>
              </a:tr>
              <a:tr h="41350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Promover la instalación de lactarios en los centros de trabajo públicos y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privados.</a:t>
                      </a:r>
                      <a:endParaRPr lang="es-MX" sz="1400" b="1" i="0" dirty="0"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3720867"/>
                  </a:ext>
                </a:extLst>
              </a:tr>
              <a:tr h="41350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Continuar fortaleciendo el alcance de la función de inspección en el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trabajo.</a:t>
                      </a:r>
                      <a:endParaRPr lang="es-MX" sz="1400" b="1" i="0" dirty="0"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2445680"/>
                  </a:ext>
                </a:extLst>
              </a:tr>
              <a:tr h="413500">
                <a:tc>
                  <a:txBody>
                    <a:bodyPr/>
                    <a:lstStyle/>
                    <a:p>
                      <a:pPr marL="389890" indent="-28575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400" b="1" i="0" dirty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Diseño e integración del Observatorio Nacional de </a:t>
                      </a:r>
                      <a:r>
                        <a:rPr lang="es-MX" sz="1400" b="1" i="0" dirty="0" smtClean="0">
                          <a:effectLst/>
                          <a:latin typeface="Soberana Sans Light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SST.</a:t>
                      </a:r>
                      <a:endParaRPr lang="es-MX" sz="1400" b="1" i="0" dirty="0">
                        <a:effectLst/>
                        <a:latin typeface="Soberana Sans Light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0023535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853" y="4579429"/>
            <a:ext cx="1547051" cy="154705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73902" y="317456"/>
            <a:ext cx="2119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latin typeface="Soberana Titular" panose="02000000000000000000" pitchFamily="50" charset="0"/>
              </a:rPr>
              <a:t>Retos y Desafíos</a:t>
            </a:r>
            <a:endParaRPr lang="es-MX" sz="1400" b="1" dirty="0">
              <a:latin typeface="Soberana Titular" panose="02000000000000000000" pitchFamily="50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079335" y="6607426"/>
            <a:ext cx="41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24000" y="24238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Subsecretaría de Previsión Social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368724" y="322361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MTRO. IGNACIO RUBÍ SALAZAR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 2000 5124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www.gob.mx/stps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468826" y="244141"/>
            <a:ext cx="3554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s-MX" sz="1600" b="1" dirty="0" smtClean="0">
                <a:latin typeface="Soberana Titular" panose="02000000000000000000" pitchFamily="50" charset="0"/>
              </a:rPr>
              <a:t>¿Por qué un estudio de SST?</a:t>
            </a:r>
            <a:endParaRPr lang="es-MX" sz="1600" b="1" dirty="0">
              <a:latin typeface="Soberana Titular" panose="02000000000000000000" pitchFamily="50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226413" y="1291009"/>
            <a:ext cx="922006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4572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El </a:t>
            </a:r>
            <a:r>
              <a:rPr lang="es-MX" sz="1400" b="1" i="1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trabajo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 constituye un hecho elemental de la vida misma que</a:t>
            </a:r>
            <a:r>
              <a:rPr lang="es-MX" sz="1400" dirty="0" smtClean="0">
                <a:latin typeface="Soberana Sans" panose="02000000000000000000" pitchFamily="50" charset="0"/>
              </a:rPr>
              <a:t>,</a:t>
            </a:r>
            <a:r>
              <a:rPr lang="es-MX" sz="1400" dirty="0" smtClean="0">
                <a:solidFill>
                  <a:srgbClr val="FF0000"/>
                </a:solidFill>
                <a:latin typeface="Soberana Sans" panose="02000000000000000000" pitchFamily="50" charset="0"/>
              </a:rPr>
              <a:t> 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en ocasiones</a:t>
            </a:r>
            <a:r>
              <a:rPr lang="es-MX" sz="1400" dirty="0" smtClean="0">
                <a:latin typeface="Soberana Sans" panose="02000000000000000000" pitchFamily="50" charset="0"/>
              </a:rPr>
              <a:t>,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 conlleva </a:t>
            </a:r>
            <a:r>
              <a:rPr lang="es-MX" sz="1400" b="1" i="1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riesgos </a:t>
            </a:r>
            <a:r>
              <a:rPr lang="es-MX" sz="1400" b="1" i="1" dirty="0">
                <a:solidFill>
                  <a:prstClr val="black"/>
                </a:solidFill>
                <a:latin typeface="Soberana Sans" panose="02000000000000000000" pitchFamily="50" charset="0"/>
              </a:rPr>
              <a:t>y daños a la </a:t>
            </a:r>
            <a:r>
              <a:rPr lang="es-MX" sz="1400" b="1" i="1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salud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, por ello, desde tiempos ancestrales, la </a:t>
            </a:r>
            <a:r>
              <a:rPr lang="es-MX" sz="1400" b="1" i="1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Seguridad y Salud en el Trabajo (SST)</a:t>
            </a:r>
            <a:r>
              <a:rPr lang="es-MX" sz="1400" i="1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 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es un tema que </a:t>
            </a:r>
            <a:r>
              <a:rPr lang="es-MX" sz="1400" dirty="0">
                <a:solidFill>
                  <a:prstClr val="black"/>
                </a:solidFill>
                <a:latin typeface="Soberana Sans" panose="02000000000000000000" pitchFamily="50" charset="0"/>
              </a:rPr>
              <a:t>ha preocupado al 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género humano.</a:t>
            </a:r>
            <a:endParaRPr lang="es-MX" sz="1400" dirty="0">
              <a:solidFill>
                <a:prstClr val="black"/>
              </a:solidFill>
              <a:latin typeface="Soberana Sans" panose="02000000000000000000" pitchFamily="50" charset="0"/>
            </a:endParaRPr>
          </a:p>
          <a:p>
            <a:pPr marL="285750" indent="-285750" algn="just" defTabSz="4572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Uno de los </a:t>
            </a:r>
            <a:r>
              <a:rPr lang="es-MX" sz="1400" dirty="0">
                <a:solidFill>
                  <a:prstClr val="black"/>
                </a:solidFill>
                <a:latin typeface="Soberana Sans" panose="02000000000000000000" pitchFamily="50" charset="0"/>
              </a:rPr>
              <a:t>estudios más importantes sobre SST 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es el de Bernardino </a:t>
            </a:r>
            <a:r>
              <a:rPr lang="es-MX" sz="1400" dirty="0">
                <a:solidFill>
                  <a:prstClr val="black"/>
                </a:solidFill>
                <a:latin typeface="Soberana Sans" panose="02000000000000000000" pitchFamily="50" charset="0"/>
              </a:rPr>
              <a:t>Ramazzini: </a:t>
            </a:r>
            <a:r>
              <a:rPr lang="es-MX" sz="1400" b="1" i="1" dirty="0">
                <a:solidFill>
                  <a:prstClr val="black"/>
                </a:solidFill>
                <a:latin typeface="Soberana Sans" panose="02000000000000000000" pitchFamily="50" charset="0"/>
              </a:rPr>
              <a:t>“De </a:t>
            </a:r>
            <a:r>
              <a:rPr lang="es-MX" sz="1400" b="1" i="1" dirty="0" err="1">
                <a:solidFill>
                  <a:prstClr val="black"/>
                </a:solidFill>
                <a:latin typeface="Soberana Sans" panose="02000000000000000000" pitchFamily="50" charset="0"/>
              </a:rPr>
              <a:t>Morbis</a:t>
            </a:r>
            <a:r>
              <a:rPr lang="es-MX" sz="1400" b="1" i="1" dirty="0">
                <a:solidFill>
                  <a:prstClr val="black"/>
                </a:solidFill>
                <a:latin typeface="Soberana Sans" panose="02000000000000000000" pitchFamily="50" charset="0"/>
              </a:rPr>
              <a:t> </a:t>
            </a:r>
            <a:r>
              <a:rPr lang="es-MX" sz="1400" b="1" i="1" dirty="0" err="1">
                <a:solidFill>
                  <a:prstClr val="black"/>
                </a:solidFill>
                <a:latin typeface="Soberana Sans" panose="02000000000000000000" pitchFamily="50" charset="0"/>
              </a:rPr>
              <a:t>Artificum</a:t>
            </a:r>
            <a:r>
              <a:rPr lang="es-MX" sz="1400" b="1" i="1" dirty="0">
                <a:solidFill>
                  <a:prstClr val="black"/>
                </a:solidFill>
                <a:latin typeface="Soberana Sans" panose="02000000000000000000" pitchFamily="50" charset="0"/>
              </a:rPr>
              <a:t> Diatriba” </a:t>
            </a:r>
            <a:r>
              <a:rPr lang="es-MX" sz="1400" b="1" dirty="0">
                <a:solidFill>
                  <a:prstClr val="black"/>
                </a:solidFill>
                <a:latin typeface="Soberana Sans" panose="02000000000000000000" pitchFamily="50" charset="0"/>
              </a:rPr>
              <a:t>(</a:t>
            </a:r>
            <a:r>
              <a:rPr lang="es-MX" sz="1400" b="1" i="1" dirty="0">
                <a:solidFill>
                  <a:prstClr val="black"/>
                </a:solidFill>
                <a:latin typeface="Soberana Sans" panose="02000000000000000000" pitchFamily="50" charset="0"/>
              </a:rPr>
              <a:t>De las enfermedades de los trabajadores</a:t>
            </a:r>
            <a:r>
              <a:rPr lang="es-MX" sz="1400" b="1" dirty="0">
                <a:solidFill>
                  <a:prstClr val="black"/>
                </a:solidFill>
                <a:latin typeface="Soberana Sans" panose="02000000000000000000" pitchFamily="50" charset="0"/>
              </a:rPr>
              <a:t>) </a:t>
            </a:r>
            <a:r>
              <a:rPr lang="es-MX" sz="1400" dirty="0">
                <a:solidFill>
                  <a:prstClr val="black"/>
                </a:solidFill>
                <a:latin typeface="Soberana Sans" panose="02000000000000000000" pitchFamily="50" charset="0"/>
              </a:rPr>
              <a:t>publicado en 1700. </a:t>
            </a:r>
            <a:endParaRPr lang="es-MX" sz="1400" dirty="0" smtClean="0">
              <a:solidFill>
                <a:prstClr val="black"/>
              </a:solidFill>
              <a:latin typeface="Soberana Sans" panose="02000000000000000000" pitchFamily="50" charset="0"/>
            </a:endParaRPr>
          </a:p>
          <a:p>
            <a:pPr marL="285750" indent="-285750" algn="just" defTabSz="4572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s-MX" sz="1400" dirty="0">
                <a:latin typeface="Soberana Sans" panose="02000000000000000000" pitchFamily="50" charset="0"/>
              </a:rPr>
              <a:t>Los accidentes de trabajo y las enfermedades profesionales representan un problema humano y económico </a:t>
            </a:r>
            <a:r>
              <a:rPr lang="es-MX" sz="1400" dirty="0" smtClean="0">
                <a:latin typeface="Soberana Sans" panose="02000000000000000000" pitchFamily="50" charset="0"/>
              </a:rPr>
              <a:t>en </a:t>
            </a:r>
            <a:r>
              <a:rPr lang="es-MX" sz="1400" dirty="0">
                <a:latin typeface="Soberana Sans" panose="02000000000000000000" pitchFamily="50" charset="0"/>
              </a:rPr>
              <a:t>todo el </a:t>
            </a:r>
            <a:r>
              <a:rPr lang="es-MX" sz="1400" dirty="0" smtClean="0">
                <a:latin typeface="Soberana Sans" panose="02000000000000000000" pitchFamily="50" charset="0"/>
              </a:rPr>
              <a:t>mundo</a:t>
            </a:r>
            <a:r>
              <a:rPr lang="es-MX" sz="1400" dirty="0" smtClean="0">
                <a:solidFill>
                  <a:srgbClr val="FF0000"/>
                </a:solidFill>
                <a:latin typeface="Soberana Sans" panose="02000000000000000000" pitchFamily="50" charset="0"/>
              </a:rPr>
              <a:t>:</a:t>
            </a:r>
            <a:endParaRPr lang="es-MX" sz="1400" strike="sngStrike" dirty="0" smtClean="0">
              <a:solidFill>
                <a:srgbClr val="FF0000"/>
              </a:solidFill>
              <a:latin typeface="Soberana Sans" panose="02000000000000000000" pitchFamily="50" charset="0"/>
            </a:endParaRPr>
          </a:p>
          <a:p>
            <a:pPr marL="742950" lvl="1" indent="-285750" algn="just" defTabSz="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MX" sz="1400" b="1" i="1" dirty="0" smtClean="0">
                <a:latin typeface="Soberana Sans" panose="02000000000000000000" pitchFamily="50" charset="0"/>
              </a:rPr>
              <a:t>Cada </a:t>
            </a:r>
            <a:r>
              <a:rPr lang="es-MX" sz="1400" b="1" i="1" dirty="0">
                <a:latin typeface="Soberana Sans" panose="02000000000000000000" pitchFamily="50" charset="0"/>
              </a:rPr>
              <a:t>15 segundos muere un trabajador</a:t>
            </a:r>
            <a:r>
              <a:rPr lang="es-MX" sz="1400" dirty="0">
                <a:latin typeface="Soberana Sans" panose="02000000000000000000" pitchFamily="50" charset="0"/>
              </a:rPr>
              <a:t> a causa de un accidente o una enfermedad relacionados con el </a:t>
            </a:r>
            <a:r>
              <a:rPr lang="es-MX" sz="1400" dirty="0" smtClean="0">
                <a:latin typeface="Soberana Sans" panose="02000000000000000000" pitchFamily="50" charset="0"/>
              </a:rPr>
              <a:t>trabajo, </a:t>
            </a:r>
            <a:r>
              <a:rPr lang="es-MX" sz="1400" dirty="0">
                <a:latin typeface="Soberana Sans" panose="02000000000000000000" pitchFamily="50" charset="0"/>
              </a:rPr>
              <a:t>lo que representa </a:t>
            </a:r>
            <a:r>
              <a:rPr lang="es-MX" sz="1400" b="1" i="1" dirty="0">
                <a:latin typeface="Soberana Sans" panose="02000000000000000000" pitchFamily="50" charset="0"/>
              </a:rPr>
              <a:t>6 mil 300 fallecimientos al día y más de </a:t>
            </a:r>
            <a:r>
              <a:rPr lang="es-MX" sz="1400" b="1" i="1" dirty="0" smtClean="0">
                <a:latin typeface="Soberana Sans" panose="02000000000000000000" pitchFamily="50" charset="0"/>
              </a:rPr>
              <a:t>2.3 </a:t>
            </a:r>
            <a:r>
              <a:rPr lang="es-MX" sz="1400" b="1" i="1" dirty="0">
                <a:latin typeface="Soberana Sans" panose="02000000000000000000" pitchFamily="50" charset="0"/>
              </a:rPr>
              <a:t>millones al año</a:t>
            </a:r>
            <a:r>
              <a:rPr lang="es-MX" sz="1400" b="1" dirty="0" smtClean="0">
                <a:latin typeface="Soberana Sans" panose="02000000000000000000" pitchFamily="50" charset="0"/>
              </a:rPr>
              <a:t>. </a:t>
            </a:r>
            <a:r>
              <a:rPr lang="es-MX" sz="1400" dirty="0" smtClean="0">
                <a:latin typeface="Soberana Sans" panose="02000000000000000000" pitchFamily="50" charset="0"/>
              </a:rPr>
              <a:t>(OIT, 2016)</a:t>
            </a:r>
          </a:p>
          <a:p>
            <a:pPr marL="742950" lvl="1" indent="-285750" algn="just" defTabSz="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s-MX" sz="1400" dirty="0" smtClean="0">
                <a:latin typeface="Soberana Sans" panose="02000000000000000000" pitchFamily="50" charset="0"/>
              </a:rPr>
              <a:t>La carga económica de prácticas deficientes en materia de SST representa cada año 4% del PIB mundial. (OIT, 2016)</a:t>
            </a:r>
            <a:endParaRPr lang="es-MX" sz="1400" dirty="0">
              <a:latin typeface="Soberana Sans" panose="02000000000000000000" pitchFamily="50" charset="0"/>
            </a:endParaRPr>
          </a:p>
          <a:p>
            <a:pPr marL="285750" indent="-285750" algn="just" defTabSz="4572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La </a:t>
            </a:r>
            <a:r>
              <a:rPr lang="es-MX" sz="1400" b="1" i="1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protección de los trabajadores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 es un </a:t>
            </a:r>
            <a:r>
              <a:rPr lang="es-MX" sz="1400" b="1" i="1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eje vital 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para el incremento de la </a:t>
            </a:r>
            <a:r>
              <a:rPr lang="es-MX" sz="1400" b="1" i="1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productividad y el desarrollo 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de la planta laboral.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1987182" y="1228863"/>
            <a:ext cx="73000" cy="4992794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204134" y="37252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endParaRPr lang="es-MX" dirty="0">
              <a:solidFill>
                <a:prstClr val="black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226413" y="5296237"/>
            <a:ext cx="9209681" cy="817324"/>
            <a:chOff x="3253776" y="5164740"/>
            <a:chExt cx="8160266" cy="1060719"/>
          </a:xfrm>
        </p:grpSpPr>
        <p:sp>
          <p:nvSpPr>
            <p:cNvPr id="13" name="CuadroTexto 12"/>
            <p:cNvSpPr txBox="1"/>
            <p:nvPr/>
          </p:nvSpPr>
          <p:spPr>
            <a:xfrm>
              <a:off x="3253776" y="5546427"/>
              <a:ext cx="8160266" cy="67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 defTabSz="457200">
                <a:buFont typeface="Wingdings" panose="05000000000000000000" pitchFamily="2" charset="2"/>
                <a:buChar char="ü"/>
                <a:defRPr/>
              </a:pPr>
              <a:r>
                <a:rPr lang="es-MX" sz="14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El trabajo decente </a:t>
              </a:r>
              <a:r>
                <a:rPr lang="es-MX" sz="1400" b="1" i="1" dirty="0">
                  <a:solidFill>
                    <a:prstClr val="black"/>
                  </a:solidFill>
                  <a:latin typeface="Soberana Sans" panose="02000000000000000000" pitchFamily="50" charset="0"/>
                </a:rPr>
                <a:t>incluye una visión de seguridad en el </a:t>
              </a:r>
              <a:r>
                <a:rPr lang="es-MX" sz="1400" b="1" i="1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trabajo </a:t>
              </a:r>
              <a:r>
                <a:rPr lang="es-MX" sz="1400" dirty="0" smtClean="0">
                  <a:solidFill>
                    <a:prstClr val="black"/>
                  </a:solidFill>
                  <a:latin typeface="Soberana Sans" panose="02000000000000000000" pitchFamily="50" charset="0"/>
                </a:rPr>
                <a:t>que dignifica y permite el desarrollo del trabajador, con respeto a los derechos laborales fundamentales y sin ningún tipo de discriminación.</a:t>
              </a:r>
              <a:endParaRPr lang="es-MX" sz="1400" dirty="0">
                <a:solidFill>
                  <a:prstClr val="black"/>
                </a:solidFill>
                <a:latin typeface="Soberana Sans" panose="02000000000000000000" pitchFamily="50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495128" y="5164740"/>
              <a:ext cx="4748981" cy="439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457200">
                <a:defRPr/>
              </a:pPr>
              <a:r>
                <a:rPr lang="es-MX" sz="1600" b="1" u="heavy" dirty="0" smtClean="0">
                  <a:solidFill>
                    <a:srgbClr val="4BACC6">
                      <a:lumMod val="50000"/>
                    </a:srgbClr>
                  </a:solidFill>
                  <a:latin typeface="Soberana Sans" panose="02000000000000000000" pitchFamily="50" charset="0"/>
                </a:rPr>
                <a:t>La SST y el Trabajo </a:t>
              </a:r>
              <a:r>
                <a:rPr lang="es-MX" sz="1600" b="1" u="heavy" dirty="0">
                  <a:solidFill>
                    <a:srgbClr val="4BACC6">
                      <a:lumMod val="50000"/>
                    </a:srgbClr>
                  </a:solidFill>
                  <a:latin typeface="Soberana Sans" panose="02000000000000000000" pitchFamily="50" charset="0"/>
                </a:rPr>
                <a:t>D</a:t>
              </a:r>
              <a:r>
                <a:rPr lang="es-MX" sz="1600" b="1" u="heavy" dirty="0" smtClean="0">
                  <a:solidFill>
                    <a:srgbClr val="4BACC6">
                      <a:lumMod val="50000"/>
                    </a:srgbClr>
                  </a:solidFill>
                  <a:latin typeface="Soberana Sans" panose="02000000000000000000" pitchFamily="50" charset="0"/>
                </a:rPr>
                <a:t>ecente </a:t>
              </a:r>
              <a:endParaRPr lang="es-MX" sz="1600" b="1" u="heavy" dirty="0">
                <a:solidFill>
                  <a:srgbClr val="4BACC6">
                    <a:lumMod val="50000"/>
                  </a:srgbClr>
                </a:solidFill>
                <a:latin typeface="Soberana Sans" panose="02000000000000000000" pitchFamily="50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5" y="2990515"/>
            <a:ext cx="1140590" cy="114059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707541" y="28294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079335" y="6607426"/>
            <a:ext cx="26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7608" y="120640"/>
            <a:ext cx="4168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Devenir 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histórico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y Desarrollo de la 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Seguridad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y Salud en el Trabajo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45448" y="101590"/>
            <a:ext cx="712160" cy="513946"/>
            <a:chOff x="764548" y="2009401"/>
            <a:chExt cx="712160" cy="513946"/>
          </a:xfrm>
        </p:grpSpPr>
        <p:pic>
          <p:nvPicPr>
            <p:cNvPr id="4" name="Picture 44" descr="Imagen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48" y="2009401"/>
              <a:ext cx="513946" cy="513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4" descr="Resultado de imagen para documento con pluma icono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548" y="2163896"/>
              <a:ext cx="332160" cy="337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ángulo 5"/>
          <p:cNvSpPr/>
          <p:nvPr/>
        </p:nvSpPr>
        <p:spPr>
          <a:xfrm>
            <a:off x="115931" y="1117906"/>
            <a:ext cx="3713837" cy="349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heavy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¿Cuál fue el detonante de la SST?</a:t>
            </a:r>
            <a:endParaRPr kumimoji="0" lang="es-MX" sz="2000" b="0" i="0" u="heavy" strike="noStrike" kern="1200" cap="none" spc="0" normalizeH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>
                <a:solidFill>
                  <a:schemeClr val="accent5">
                    <a:lumMod val="50000"/>
                  </a:schemeClr>
                </a:solidFill>
              </a:uFill>
              <a:latin typeface="Soberana San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 flipH="1">
            <a:off x="3623328" y="1696073"/>
            <a:ext cx="45719" cy="4653949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378" y="2207911"/>
            <a:ext cx="3311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</a:rPr>
              <a:t>La Revolución Industrial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Sans" panose="02000000000000000000" pitchFamily="50" charset="0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4326493" y="1467489"/>
            <a:ext cx="7156568" cy="4796838"/>
            <a:chOff x="3091769" y="1784182"/>
            <a:chExt cx="7156568" cy="4796838"/>
          </a:xfrm>
        </p:grpSpPr>
        <p:sp>
          <p:nvSpPr>
            <p:cNvPr id="13" name="CuadroTexto 12"/>
            <p:cNvSpPr txBox="1"/>
            <p:nvPr/>
          </p:nvSpPr>
          <p:spPr>
            <a:xfrm>
              <a:off x="5712615" y="1784182"/>
              <a:ext cx="15603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Condiciones insalubres</a:t>
              </a:r>
              <a:endParaRPr kumimoji="0" lang="es-MX" sz="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7086158" y="2636600"/>
              <a:ext cx="15146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M</a:t>
              </a:r>
              <a:r>
                <a:rPr kumimoji="0" lang="es-MX" sz="800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igración campo-ciudad</a:t>
              </a:r>
              <a:endParaRPr kumimoji="0" lang="es-MX" sz="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8322651" y="4218617"/>
              <a:ext cx="1925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Cambios en las relaciones laborales</a:t>
              </a:r>
              <a:r>
                <a:rPr kumimoji="0" lang="es-MX" sz="800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 y </a:t>
              </a:r>
              <a:r>
                <a:rPr kumimoji="0" lang="es-MX" sz="800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en la estructura económica y social</a:t>
              </a:r>
              <a:endParaRPr kumimoji="0" lang="es-MX" sz="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3342716" y="4280173"/>
              <a:ext cx="1157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Cambios demográficos</a:t>
              </a:r>
              <a:endParaRPr kumimoji="0" lang="es-MX" sz="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3091769" y="5407977"/>
              <a:ext cx="1954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A</a:t>
              </a:r>
              <a:r>
                <a:rPr kumimoji="0" lang="es-MX" sz="800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umento de la población y el </a:t>
              </a:r>
              <a:r>
                <a:rPr kumimoji="0" lang="es-MX" sz="800" b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hacinamiento</a:t>
              </a:r>
              <a:r>
                <a:rPr kumimoji="0" lang="es-MX" sz="800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 provocaron enfermedades y epidemias</a:t>
              </a:r>
              <a:endParaRPr kumimoji="0" lang="es-MX" sz="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785663" y="5507617"/>
              <a:ext cx="1507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Condiciones </a:t>
              </a:r>
              <a:r>
                <a:rPr kumimoji="0" lang="es-MX" sz="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de salud y seguridad </a:t>
              </a:r>
              <a:r>
                <a:rPr kumimoji="0" lang="es-MX" sz="800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mínimas</a:t>
              </a:r>
              <a:endParaRPr kumimoji="0" lang="es-MX" sz="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0" name="Elipse 19"/>
            <p:cNvSpPr/>
            <p:nvPr/>
          </p:nvSpPr>
          <p:spPr>
            <a:xfrm>
              <a:off x="5058574" y="2928321"/>
              <a:ext cx="2649056" cy="2652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ágrima 20"/>
            <p:cNvSpPr/>
            <p:nvPr/>
          </p:nvSpPr>
          <p:spPr>
            <a:xfrm rot="4744663">
              <a:off x="4593014" y="2958734"/>
              <a:ext cx="688039" cy="699452"/>
            </a:xfrm>
            <a:prstGeom prst="teardrop">
              <a:avLst/>
            </a:prstGeom>
            <a:solidFill>
              <a:srgbClr val="008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4137083" y="2631443"/>
              <a:ext cx="15036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Aumento en la mano</a:t>
              </a:r>
              <a:r>
                <a:rPr kumimoji="0" lang="es-MX" sz="800" b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 de obra de</a:t>
              </a:r>
              <a:r>
                <a:rPr kumimoji="0" lang="es-MX" sz="800" b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 niños y mujeres</a:t>
              </a:r>
              <a:endParaRPr kumimoji="0" lang="es-MX" sz="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endParaRPr>
            </a:p>
          </p:txBody>
        </p:sp>
        <p:pic>
          <p:nvPicPr>
            <p:cNvPr id="1028" name="Picture 4" descr="https://defenceforchildren.org/wp-content/uploads/2014/06/child_labor_before-119x20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295" y="3052232"/>
              <a:ext cx="330384" cy="555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uadroTexto 21"/>
            <p:cNvSpPr txBox="1"/>
            <p:nvPr/>
          </p:nvSpPr>
          <p:spPr>
            <a:xfrm>
              <a:off x="6245382" y="1833541"/>
              <a:ext cx="2718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=</a:t>
              </a: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5896660" y="1996447"/>
              <a:ext cx="14173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mayores </a:t>
              </a:r>
              <a:r>
                <a:rPr kumimoji="0" lang="es-MX" sz="800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riesgos</a:t>
              </a:r>
              <a:endParaRPr kumimoji="0" lang="es-MX" sz="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5268106" y="4088014"/>
              <a:ext cx="224102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9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Surgieron los primeros esfuerzos por </a:t>
              </a:r>
              <a:r>
                <a:rPr kumimoji="0" lang="es-MX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impulsar acciones </a:t>
              </a:r>
              <a:r>
                <a:rPr kumimoji="0" lang="es-MX" sz="9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e </a:t>
              </a:r>
              <a:r>
                <a:rPr kumimoji="0" lang="es-MX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instrumentos normativos encaminados a regular el trabajo en la industria </a:t>
              </a:r>
              <a:r>
                <a:rPr kumimoji="0" lang="es-MX" sz="9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para brindar </a:t>
              </a:r>
              <a:r>
                <a:rPr kumimoji="0" lang="es-MX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protección a los </a:t>
              </a:r>
              <a:r>
                <a:rPr kumimoji="0" lang="es-MX" sz="9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trabajadores.</a:t>
              </a:r>
              <a:endPara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5407267" y="3413819"/>
              <a:ext cx="904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9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Sistema </a:t>
              </a:r>
              <a:r>
                <a:rPr kumimoji="0" lang="es-MX" sz="9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de producción</a:t>
              </a:r>
              <a:endPara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6251447" y="3347725"/>
              <a:ext cx="128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MX" sz="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Desequilibrios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MX" sz="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Deficiencias 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MX" sz="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Inequidades</a:t>
              </a:r>
            </a:p>
          </p:txBody>
        </p:sp>
        <p:sp>
          <p:nvSpPr>
            <p:cNvPr id="31" name="Abrir llave 30"/>
            <p:cNvSpPr/>
            <p:nvPr/>
          </p:nvSpPr>
          <p:spPr>
            <a:xfrm>
              <a:off x="6208489" y="3358016"/>
              <a:ext cx="115066" cy="500027"/>
            </a:xfrm>
            <a:prstGeom prst="leftBrace">
              <a:avLst/>
            </a:prstGeom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Lágrima 48"/>
            <p:cNvSpPr/>
            <p:nvPr/>
          </p:nvSpPr>
          <p:spPr>
            <a:xfrm rot="7992129">
              <a:off x="6055435" y="2168946"/>
              <a:ext cx="688039" cy="699452"/>
            </a:xfrm>
            <a:prstGeom prst="teardrop">
              <a:avLst/>
            </a:prstGeom>
            <a:solidFill>
              <a:srgbClr val="008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2" name="Picture 8" descr="Imagen relacionad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940" y="2296866"/>
              <a:ext cx="508268" cy="433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Lágrima 49"/>
            <p:cNvSpPr/>
            <p:nvPr/>
          </p:nvSpPr>
          <p:spPr>
            <a:xfrm rot="11165709">
              <a:off x="7434158" y="2877725"/>
              <a:ext cx="688039" cy="699452"/>
            </a:xfrm>
            <a:prstGeom prst="teardrop">
              <a:avLst/>
            </a:prstGeom>
            <a:solidFill>
              <a:srgbClr val="008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4" name="Picture 10" descr="Resultado de imagen para CAMPESINO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206" y="2963549"/>
              <a:ext cx="402915" cy="47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Lágrima 50"/>
            <p:cNvSpPr/>
            <p:nvPr/>
          </p:nvSpPr>
          <p:spPr>
            <a:xfrm rot="14651154">
              <a:off x="7792185" y="4106254"/>
              <a:ext cx="688039" cy="699452"/>
            </a:xfrm>
            <a:prstGeom prst="teardrop">
              <a:avLst/>
            </a:prstGeom>
            <a:solidFill>
              <a:srgbClr val="008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6" name="Picture 12" descr="Resultado de imagen para PRODUCCIÓN 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585" y="4194945"/>
              <a:ext cx="527472" cy="509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Lágrima 51"/>
            <p:cNvSpPr/>
            <p:nvPr/>
          </p:nvSpPr>
          <p:spPr>
            <a:xfrm rot="2082380">
              <a:off x="4304909" y="4073840"/>
              <a:ext cx="688039" cy="699452"/>
            </a:xfrm>
            <a:prstGeom prst="teardrop">
              <a:avLst/>
            </a:prstGeom>
            <a:solidFill>
              <a:srgbClr val="008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8" name="Picture 14" descr="Resultado de imagen para vejez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019" y="4167387"/>
              <a:ext cx="523112" cy="523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Lágrima 52"/>
            <p:cNvSpPr/>
            <p:nvPr/>
          </p:nvSpPr>
          <p:spPr>
            <a:xfrm rot="16200000">
              <a:off x="7251191" y="5203440"/>
              <a:ext cx="688039" cy="699452"/>
            </a:xfrm>
            <a:prstGeom prst="teardrop">
              <a:avLst/>
            </a:prstGeom>
            <a:solidFill>
              <a:srgbClr val="008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42" name="Picture 18" descr="Resultado de imagen para enfermedades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0771" y="5272583"/>
              <a:ext cx="623802" cy="587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ángulo 35"/>
            <p:cNvSpPr/>
            <p:nvPr/>
          </p:nvSpPr>
          <p:spPr>
            <a:xfrm>
              <a:off x="5415220" y="6365576"/>
              <a:ext cx="205376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800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Carencia </a:t>
              </a:r>
              <a:r>
                <a:rPr kumimoji="0" lang="es-MX" sz="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de una cultura de </a:t>
              </a:r>
              <a:r>
                <a:rPr kumimoji="0" lang="es-MX" sz="800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berana Sans" panose="02000000000000000000" pitchFamily="50" charset="0"/>
                  <a:ea typeface="+mn-ea"/>
                  <a:cs typeface="+mn-cs"/>
                </a:rPr>
                <a:t>seguridad</a:t>
              </a:r>
              <a:endParaRPr kumimoji="0" lang="es-MX" sz="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55" name="Lágrima 54"/>
            <p:cNvSpPr/>
            <p:nvPr/>
          </p:nvSpPr>
          <p:spPr>
            <a:xfrm rot="21057475">
              <a:off x="4849383" y="5211879"/>
              <a:ext cx="688039" cy="699452"/>
            </a:xfrm>
            <a:prstGeom prst="teardrop">
              <a:avLst/>
            </a:prstGeom>
            <a:solidFill>
              <a:srgbClr val="008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44" name="Picture 20" descr="Resultado de imagen para bacterias 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423" y="5319292"/>
              <a:ext cx="525415" cy="526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Lágrima 55"/>
            <p:cNvSpPr/>
            <p:nvPr/>
          </p:nvSpPr>
          <p:spPr>
            <a:xfrm rot="18984801">
              <a:off x="6046266" y="5674787"/>
              <a:ext cx="688039" cy="699452"/>
            </a:xfrm>
            <a:prstGeom prst="teardrop">
              <a:avLst/>
            </a:prstGeom>
            <a:solidFill>
              <a:srgbClr val="008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48" name="Picture 24" descr="Resultado de imagen para PREVENCION 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481" y="5790028"/>
              <a:ext cx="501645" cy="50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ectángulo 41"/>
          <p:cNvSpPr/>
          <p:nvPr/>
        </p:nvSpPr>
        <p:spPr>
          <a:xfrm>
            <a:off x="63136" y="3367577"/>
            <a:ext cx="3577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s-MX" sz="14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b="1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punto </a:t>
            </a:r>
            <a:r>
              <a:rPr lang="es-MX" sz="1400" b="1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referencia para contextualizar el antecedente </a:t>
            </a:r>
            <a:r>
              <a:rPr lang="es-MX" sz="1400" b="1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la SST en </a:t>
            </a:r>
            <a:r>
              <a:rPr lang="es-MX" sz="1400" b="1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América Latina y particularmente </a:t>
            </a:r>
            <a:r>
              <a:rPr lang="es-MX" sz="1400" b="1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México.</a:t>
            </a:r>
            <a:endParaRPr lang="es-MX" sz="1400" b="1" dirty="0">
              <a:latin typeface="Soberana San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1429201" y="2332955"/>
            <a:ext cx="491368" cy="689979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3185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CuadroTexto 42"/>
          <p:cNvSpPr txBox="1"/>
          <p:nvPr/>
        </p:nvSpPr>
        <p:spPr>
          <a:xfrm>
            <a:off x="11079335" y="6607426"/>
            <a:ext cx="26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5447" y="1846435"/>
            <a:ext cx="11515871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En </a:t>
            </a:r>
            <a:r>
              <a:rPr lang="es-MX" sz="1400" b="1" dirty="0" smtClean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1904</a:t>
            </a: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s-MX" sz="1400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José Vicente Villada, exgobernador del Estado de México, </a:t>
            </a:r>
            <a:r>
              <a:rPr lang="es-MX" sz="1400" b="1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impulsó la Ley de Accidentes de Trabajo del Estado de México</a:t>
            </a:r>
            <a:r>
              <a:rPr lang="es-MX" sz="1400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, que en su momento fue la única existente en el país. 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45448" y="105400"/>
            <a:ext cx="712160" cy="513946"/>
            <a:chOff x="764548" y="2009401"/>
            <a:chExt cx="712160" cy="513946"/>
          </a:xfrm>
        </p:grpSpPr>
        <p:pic>
          <p:nvPicPr>
            <p:cNvPr id="4" name="Picture 44" descr="Imagen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48" y="2009401"/>
              <a:ext cx="513946" cy="513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4" descr="Resultado de imagen para documento con pluma icono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548" y="2163896"/>
              <a:ext cx="332160" cy="337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uadroTexto 5"/>
          <p:cNvSpPr txBox="1"/>
          <p:nvPr/>
        </p:nvSpPr>
        <p:spPr>
          <a:xfrm>
            <a:off x="1057608" y="117216"/>
            <a:ext cx="4168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Devenir histórico y Desarrollo de la </a:t>
            </a:r>
            <a:endParaRPr kumimoji="0" lang="es-MX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Seguridad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y Salud en el Trabajo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-79465" y="1069008"/>
            <a:ext cx="4705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500" b="1" u="heavy" dirty="0" smtClean="0">
                <a:solidFill>
                  <a:schemeClr val="accent5">
                    <a:lumMod val="50000"/>
                  </a:scheme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</a:rPr>
              <a:t>Aspectos relevantes del d</a:t>
            </a:r>
            <a:r>
              <a:rPr kumimoji="0" lang="es-MX" sz="15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</a:rPr>
              <a:t>esarrollo</a:t>
            </a:r>
            <a:r>
              <a:rPr kumimoji="0" lang="es-MX" sz="15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</a:rPr>
              <a:t> histórico e </a:t>
            </a:r>
            <a:r>
              <a:rPr kumimoji="0" lang="es-MX" sz="1500" b="1" i="0" u="heavy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</a:rPr>
              <a:t> institucional de la SST </a:t>
            </a:r>
            <a:r>
              <a:rPr lang="es-MX" sz="1500" b="1" u="heavy" noProof="0" dirty="0" smtClean="0">
                <a:solidFill>
                  <a:schemeClr val="accent5">
                    <a:lumMod val="50000"/>
                  </a:scheme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</a:rPr>
              <a:t>en México</a:t>
            </a:r>
            <a:endParaRPr kumimoji="0" lang="es-MX" sz="1500" b="1" i="0" u="heavy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>
                <a:solidFill>
                  <a:schemeClr val="accent5">
                    <a:lumMod val="50000"/>
                  </a:schemeClr>
                </a:solidFill>
              </a:uFill>
              <a:latin typeface="Soberana Sans" panose="02000000000000000000" pitchFamily="50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44655" y="2470404"/>
            <a:ext cx="11116663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Para </a:t>
            </a:r>
            <a:r>
              <a:rPr lang="es-MX" sz="1400" b="1" dirty="0" smtClean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1929</a:t>
            </a: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 se creó </a:t>
            </a:r>
            <a:r>
              <a:rPr lang="es-MX" sz="1400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el </a:t>
            </a:r>
            <a:r>
              <a:rPr lang="es-MX" sz="1400" b="1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Servicio de Higiene Industrial y Previsión Social</a:t>
            </a:r>
            <a:r>
              <a:rPr lang="es-MX" sz="1400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, que tuvo a su cargo la salud del obrero</a:t>
            </a: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es-MX" sz="1400" dirty="0">
              <a:latin typeface="Soberana Sans" panose="02000000000000000000" pitchFamily="50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26616" y="2946668"/>
            <a:ext cx="10734702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De </a:t>
            </a:r>
            <a:r>
              <a:rPr lang="es-MX" sz="1400" b="1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1930 a 1970 </a:t>
            </a:r>
            <a:r>
              <a:rPr lang="es-MX" sz="1400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se emitieron una </a:t>
            </a:r>
            <a:r>
              <a:rPr lang="es-MX" sz="1400" b="1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serie de Leyes, Reglamentos específicos en la materia </a:t>
            </a: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(Ley del Seguro Social y el Reglamento </a:t>
            </a:r>
            <a:r>
              <a:rPr lang="es-MX" sz="1400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de Labores Peligrosas e Insalubres para Mujeres y Menores</a:t>
            </a: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).</a:t>
            </a:r>
            <a:endParaRPr lang="es-MX" sz="1400" dirty="0">
              <a:latin typeface="Soberana Sans" panose="02000000000000000000" pitchFamily="50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40992" y="4256613"/>
            <a:ext cx="9420326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En </a:t>
            </a:r>
            <a:r>
              <a:rPr lang="es-MX" sz="1400" b="1" dirty="0" smtClean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1976</a:t>
            </a: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 se </a:t>
            </a:r>
            <a:r>
              <a:rPr lang="es-MX" sz="1400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publicó </a:t>
            </a: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en la Ley Orgánica de la Administración Pública Federal, la ratificación de </a:t>
            </a:r>
            <a:r>
              <a:rPr lang="es-MX" sz="1400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la atribución encomendada a la STPS, </a:t>
            </a:r>
            <a:r>
              <a:rPr lang="es-MX" sz="1400" b="1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para  estudiar y ordenar las medidas de seguridad e higiene industriales</a:t>
            </a: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es-MX" sz="1400" dirty="0">
              <a:latin typeface="Soberana Sans" panose="02000000000000000000" pitchFamily="50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233050" y="4958661"/>
            <a:ext cx="8628268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MX" sz="1400" b="1" dirty="0" smtClean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1995</a:t>
            </a: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implemento el Programa </a:t>
            </a:r>
            <a:r>
              <a:rPr lang="es-MX" sz="1400" dirty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Autogestión en Seguridad y Salud en el Trabajo </a:t>
            </a:r>
            <a:r>
              <a:rPr lang="es-MX" sz="1400" b="1" dirty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(PASST</a:t>
            </a:r>
            <a:r>
              <a:rPr lang="es-MX" sz="1400" b="1" dirty="0" smtClean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1400" dirty="0">
              <a:latin typeface="Soberana Sans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853133" y="5496328"/>
            <a:ext cx="8008185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MX" sz="1400" b="1" dirty="0" smtClean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s-MX" sz="1400" b="1" dirty="0" smtClean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emitió el último </a:t>
            </a:r>
            <a:r>
              <a:rPr lang="es-MX" sz="1400" b="1" dirty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Reglamento </a:t>
            </a:r>
            <a:r>
              <a:rPr lang="es-MX" sz="1400" b="1" dirty="0" smtClean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Interior,</a:t>
            </a: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nuevo </a:t>
            </a:r>
            <a:r>
              <a:rPr lang="es-MX" sz="1400" b="1" dirty="0" smtClean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Reglamento </a:t>
            </a:r>
            <a:r>
              <a:rPr lang="es-MX" sz="1400" b="1" dirty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Federal de Seguridad y Salud en el </a:t>
            </a:r>
            <a:r>
              <a:rPr lang="es-MX" sz="1400" b="1" dirty="0" smtClean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Trabajo, </a:t>
            </a: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 como un </a:t>
            </a:r>
            <a:r>
              <a:rPr lang="es-MX" sz="1400" b="1" dirty="0" smtClean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Reglamento General </a:t>
            </a:r>
            <a:r>
              <a:rPr lang="es-MX" sz="1400" b="1" dirty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Inspección del Trabajo y Aplicación de Sanciones</a:t>
            </a:r>
            <a:r>
              <a:rPr lang="es-MX" sz="1400" dirty="0" smtClean="0">
                <a:latin typeface="Soberana Sans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MX" sz="1400" dirty="0">
              <a:latin typeface="Soberana Sans" panose="02000000000000000000" pitchFamily="50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1" y="5410068"/>
            <a:ext cx="1678542" cy="86549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3" t="8805" r="11845" b="12076"/>
          <a:stretch/>
        </p:blipFill>
        <p:spPr>
          <a:xfrm>
            <a:off x="350631" y="4256613"/>
            <a:ext cx="1233802" cy="123971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735950" y="3649148"/>
            <a:ext cx="10125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Soberana Sans" panose="02000000000000000000" pitchFamily="50" charset="0"/>
              </a:rPr>
              <a:t>En </a:t>
            </a:r>
            <a:r>
              <a:rPr lang="es-MX" sz="1400" b="1" dirty="0" smtClean="0">
                <a:latin typeface="Soberana Sans" panose="02000000000000000000" pitchFamily="50" charset="0"/>
              </a:rPr>
              <a:t>1970 </a:t>
            </a:r>
            <a:r>
              <a:rPr lang="es-MX" sz="1400" dirty="0" smtClean="0">
                <a:latin typeface="Soberana Sans" panose="02000000000000000000" pitchFamily="50" charset="0"/>
              </a:rPr>
              <a:t>se expidió una Nueva </a:t>
            </a:r>
            <a:r>
              <a:rPr lang="es-MX" sz="1400" dirty="0">
                <a:latin typeface="Soberana Sans" panose="02000000000000000000" pitchFamily="50" charset="0"/>
              </a:rPr>
              <a:t>Ley Federal del </a:t>
            </a:r>
            <a:r>
              <a:rPr lang="es-MX" sz="1400" dirty="0" smtClean="0">
                <a:latin typeface="Soberana Sans" panose="02000000000000000000" pitchFamily="50" charset="0"/>
              </a:rPr>
              <a:t>Trabajo que en su Artículo </a:t>
            </a:r>
            <a:r>
              <a:rPr lang="es-MX" sz="1400" dirty="0">
                <a:latin typeface="Soberana Sans" panose="02000000000000000000" pitchFamily="50" charset="0"/>
              </a:rPr>
              <a:t>513 </a:t>
            </a:r>
            <a:r>
              <a:rPr lang="es-MX" sz="1400" dirty="0" smtClean="0">
                <a:latin typeface="Soberana Sans" panose="02000000000000000000" pitchFamily="50" charset="0"/>
              </a:rPr>
              <a:t>referente a la </a:t>
            </a:r>
            <a:r>
              <a:rPr lang="es-MX" sz="1400" b="1" dirty="0" smtClean="0">
                <a:latin typeface="Soberana Sans" panose="02000000000000000000" pitchFamily="50" charset="0"/>
              </a:rPr>
              <a:t>Tabla </a:t>
            </a:r>
            <a:r>
              <a:rPr lang="es-MX" sz="1400" b="1" dirty="0">
                <a:latin typeface="Soberana Sans" panose="02000000000000000000" pitchFamily="50" charset="0"/>
              </a:rPr>
              <a:t>de Enfermedades de Trabajo</a:t>
            </a:r>
            <a:r>
              <a:rPr lang="es-MX" sz="1400" dirty="0">
                <a:latin typeface="Soberana Sans" panose="02000000000000000000" pitchFamily="50" charset="0"/>
              </a:rPr>
              <a:t>, </a:t>
            </a:r>
            <a:r>
              <a:rPr lang="es-MX" sz="1400" dirty="0" smtClean="0">
                <a:latin typeface="Soberana Sans" panose="02000000000000000000" pitchFamily="50" charset="0"/>
              </a:rPr>
              <a:t>incorporó </a:t>
            </a:r>
            <a:r>
              <a:rPr lang="es-MX" sz="1400" b="1" dirty="0" smtClean="0">
                <a:latin typeface="Soberana Sans" panose="02000000000000000000" pitchFamily="50" charset="0"/>
              </a:rPr>
              <a:t>161 tipos </a:t>
            </a:r>
            <a:r>
              <a:rPr lang="es-MX" sz="1400" dirty="0" smtClean="0">
                <a:latin typeface="Soberana Sans" panose="02000000000000000000" pitchFamily="50" charset="0"/>
              </a:rPr>
              <a:t>de enfermedades.</a:t>
            </a:r>
            <a:endParaRPr lang="es-MX" sz="1400" dirty="0">
              <a:latin typeface="Soberana Sans" panose="02000000000000000000" pitchFamily="50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1079335" y="6607426"/>
            <a:ext cx="26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8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891477" y="2756081"/>
            <a:ext cx="5204774" cy="2562043"/>
            <a:chOff x="2729551" y="2620932"/>
            <a:chExt cx="5663823" cy="2788009"/>
          </a:xfrm>
        </p:grpSpPr>
        <p:sp>
          <p:nvSpPr>
            <p:cNvPr id="4" name="3 Rectángulo"/>
            <p:cNvSpPr/>
            <p:nvPr/>
          </p:nvSpPr>
          <p:spPr>
            <a:xfrm>
              <a:off x="4605142" y="3435180"/>
              <a:ext cx="3361899" cy="2175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00"/>
                  </a:solidFill>
                  <a:effectLst/>
                  <a:uLnTx/>
                  <a:uFillTx/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medicina del </a:t>
              </a: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6600"/>
                  </a:solidFill>
                  <a:effectLst/>
                  <a:uLnTx/>
                  <a:uFillTx/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trabajo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 rot="16200000">
              <a:off x="7526280" y="3352186"/>
              <a:ext cx="1462609" cy="2715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9900"/>
                  </a:solidFill>
                  <a:effectLst/>
                  <a:uLnTx/>
                  <a:uFillTx/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salud en el trabajo</a:t>
              </a:r>
              <a:endPara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 rot="16200000">
              <a:off x="3558937" y="3427439"/>
              <a:ext cx="1195875" cy="248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medicina laboral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647112" y="5191434"/>
              <a:ext cx="3384357" cy="2175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medicina ocupacional y del medio ambiente</a:t>
              </a: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4296613" y="3709642"/>
              <a:ext cx="3169829" cy="25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seguridad e higiene en el trabajo</a:t>
              </a:r>
              <a:endPara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211751" y="4657554"/>
              <a:ext cx="2815033" cy="23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seguridad e higiene ocupacional</a:t>
              </a:r>
              <a:endPara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270485" y="4954154"/>
              <a:ext cx="4368998" cy="197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seguridad e higiene y medio ambiente de trabajo</a:t>
              </a:r>
              <a:endPara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743060" y="4001732"/>
              <a:ext cx="1596231" cy="23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higiene industrial</a:t>
              </a:r>
              <a:endPara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 rot="16200000">
              <a:off x="1829725" y="4081090"/>
              <a:ext cx="2048600" cy="248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higiene y seguridad industrial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980979" y="4589110"/>
              <a:ext cx="1794257" cy="23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higiene ocupacional</a:t>
              </a: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939423" y="3872808"/>
              <a:ext cx="976221" cy="197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3366"/>
                  </a:solidFill>
                  <a:effectLst/>
                  <a:uLnTx/>
                  <a:uFillTx/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salud laboral</a:t>
              </a:r>
              <a:endPara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 rot="16200000">
              <a:off x="4027172" y="3014557"/>
              <a:ext cx="990933" cy="203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6633"/>
                  </a:solidFill>
                  <a:effectLst/>
                  <a:uLnTx/>
                  <a:uFillTx/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salud ocupacional</a:t>
              </a:r>
              <a:endPara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666633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4742171" y="3091982"/>
              <a:ext cx="2647654" cy="23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seguridad y salud ocupacional</a:t>
              </a: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868908" y="4201117"/>
              <a:ext cx="4891948" cy="3756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Segoe UI Black" pitchFamily="34" charset="0"/>
                  <a:ea typeface="Segoe UI Black" pitchFamily="34" charset="0"/>
                  <a:cs typeface="Segoe UI Black" pitchFamily="34" charset="0"/>
                </a:rPr>
                <a:t> Seguridad y Salud en el Trabajo</a:t>
              </a:r>
              <a:endPara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237736" y="1071648"/>
            <a:ext cx="1823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heavy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¿Qué </a:t>
            </a:r>
            <a:r>
              <a:rPr kumimoji="0" lang="es-MX" sz="1600" b="1" i="0" u="heavy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es la </a:t>
            </a:r>
            <a:r>
              <a:rPr kumimoji="0" lang="es-MX" sz="1600" b="1" i="0" u="heavy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SST?</a:t>
            </a:r>
            <a:endParaRPr kumimoji="0" lang="es-MX" sz="1600" b="1" i="0" u="heavy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Soberana Sans" panose="02000000000000000000" pitchFamily="50" charset="0"/>
              <a:ea typeface="+mn-ea"/>
              <a:cs typeface="+mn-cs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00436" y="1447950"/>
            <a:ext cx="1130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Con diversas </a:t>
            </a:r>
            <a:r>
              <a:rPr lang="es-MX" sz="1400" dirty="0">
                <a:solidFill>
                  <a:prstClr val="black"/>
                </a:solidFill>
                <a:latin typeface="Soberana Sans" panose="02000000000000000000" pitchFamily="50" charset="0"/>
              </a:rPr>
              <a:t>nociones 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se </a:t>
            </a:r>
            <a:r>
              <a:rPr lang="es-MX" sz="1400" dirty="0">
                <a:solidFill>
                  <a:prstClr val="black"/>
                </a:solidFill>
                <a:latin typeface="Soberana Sans" panose="02000000000000000000" pitchFamily="50" charset="0"/>
              </a:rPr>
              <a:t>alude a la promoción de condiciones y de un ambiente de trabajo decente, seguro y saludable. En el lenguaje de los especialistas, se han venido utilizando diversas </a:t>
            </a: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categorías: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Sans" panose="02000000000000000000" pitchFamily="50" charset="0"/>
              <a:ea typeface="+mn-ea"/>
              <a:cs typeface="+mn-cs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287572" y="143509"/>
            <a:ext cx="676752" cy="468045"/>
            <a:chOff x="966078" y="2714224"/>
            <a:chExt cx="676752" cy="468045"/>
          </a:xfrm>
        </p:grpSpPr>
        <p:pic>
          <p:nvPicPr>
            <p:cNvPr id="23" name="Picture 14" descr="Resultado de imagen para documento con pluma icono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670" y="2805394"/>
              <a:ext cx="332160" cy="337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8" descr="Imagen relacionad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078" y="2714224"/>
              <a:ext cx="468045" cy="468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CuadroTexto 24"/>
          <p:cNvSpPr txBox="1"/>
          <p:nvPr/>
        </p:nvSpPr>
        <p:spPr>
          <a:xfrm>
            <a:off x="1067969" y="139819"/>
            <a:ext cx="498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Fundamentos Teóricos y Contextuales de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l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a Seguridad y Salud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e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n el Trabajo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00436" y="5546470"/>
            <a:ext cx="11328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s-MX" sz="1400" dirty="0" smtClean="0">
                <a:solidFill>
                  <a:prstClr val="black"/>
                </a:solidFill>
                <a:latin typeface="Soberana Sans" panose="02000000000000000000" pitchFamily="50" charset="0"/>
              </a:rPr>
              <a:t>“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Es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una disciplina que trata de la </a:t>
            </a: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prevención de las lesiones y enfermedades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relacionadas con el trabajo, y de la </a:t>
            </a: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protección y promoción de la salud de los </a:t>
            </a:r>
            <a:r>
              <a:rPr kumimoji="0" lang="es-MX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trabajadores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.” (OIT, </a:t>
            </a:r>
            <a:r>
              <a:rPr kumimoji="0" lang="es-MX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“Sistema de Gestión de la SST: una herramienta para la mejora continua”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, Ginebra, 2011)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Sans" panose="02000000000000000000" pitchFamily="50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Sans" panose="02000000000000000000" pitchFamily="50" charset="0"/>
              <a:ea typeface="+mn-ea"/>
              <a:cs typeface="+mn-cs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1079335" y="6607426"/>
            <a:ext cx="26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60882" y="333410"/>
            <a:ext cx="36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Panorama Internacional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pic>
        <p:nvPicPr>
          <p:cNvPr id="3" name="Picture 4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8" y="163651"/>
            <a:ext cx="513946" cy="51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04348" y="1145477"/>
            <a:ext cx="8955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MX" sz="1600" b="1" u="heavy" dirty="0" smtClean="0">
                <a:solidFill>
                  <a:srgbClr val="4BACC6">
                    <a:lumMod val="50000"/>
                  </a:srgb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</a:rPr>
              <a:t>Estadísticas</a:t>
            </a:r>
            <a:r>
              <a:rPr lang="es-MX" sz="1600" b="1" u="heavy" dirty="0">
                <a:solidFill>
                  <a:srgbClr val="4BACC6">
                    <a:lumMod val="50000"/>
                  </a:srgb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</a:rPr>
              <a:t>, inferencias y limitantes para efectuar </a:t>
            </a:r>
            <a:r>
              <a:rPr lang="es-MX" sz="1600" b="1" u="heavy" dirty="0" smtClean="0">
                <a:solidFill>
                  <a:srgbClr val="4BACC6">
                    <a:lumMod val="50000"/>
                  </a:srgb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</a:rPr>
              <a:t>comparaciones en </a:t>
            </a:r>
            <a:r>
              <a:rPr lang="es-MX" sz="1600" b="1" u="heavy" dirty="0">
                <a:solidFill>
                  <a:srgbClr val="4BACC6">
                    <a:lumMod val="50000"/>
                  </a:srgb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</a:rPr>
              <a:t>el mundo </a:t>
            </a:r>
            <a:endParaRPr kumimoji="0" lang="es-MX" sz="1600" b="1" i="0" u="heavy" strike="noStrike" kern="1200" cap="none" spc="0" normalizeH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>
                <a:solidFill>
                  <a:schemeClr val="accent5">
                    <a:lumMod val="50000"/>
                  </a:schemeClr>
                </a:solidFill>
              </a:uFill>
              <a:latin typeface="Soberana Sans" panose="02000000000000000000" pitchFamily="50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0376" y="1620727"/>
            <a:ext cx="11122924" cy="753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sz="1400" b="1" i="1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A pesar de los esfuerzos que la OIT ha venido realizando desde hace más de 90 años </a:t>
            </a:r>
            <a:r>
              <a:rPr lang="es-ES" sz="1400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para contar con información respecto a las estadísticas sobre lesiones profesionales, </a:t>
            </a:r>
            <a:r>
              <a:rPr lang="es-ES" sz="1400" b="1" i="1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a la fecha, </a:t>
            </a:r>
            <a:r>
              <a:rPr lang="es-ES" sz="1400" b="1" i="1" dirty="0" smtClean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sólo </a:t>
            </a:r>
            <a:r>
              <a:rPr lang="es-ES" sz="1400" b="1" i="1" dirty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se </a:t>
            </a:r>
            <a:r>
              <a:rPr lang="es-ES" sz="1400" b="1" i="1" dirty="0" smtClean="0">
                <a:latin typeface="Soberana Sans" panose="02000000000000000000" pitchFamily="50" charset="0"/>
                <a:ea typeface="Times New Roman" panose="02020603050405020304" pitchFamily="18" charset="0"/>
                <a:cs typeface="Courier New" panose="02070309020205020404" pitchFamily="49" charset="0"/>
              </a:rPr>
              <a:t>dispone de </a:t>
            </a:r>
            <a:r>
              <a:rPr lang="es-MX" sz="1400" b="1" i="1" dirty="0">
                <a:latin typeface="Soberana Sans" panose="02000000000000000000" pitchFamily="50" charset="0"/>
                <a:ea typeface="Calibri" panose="020F0502020204030204" pitchFamily="34" charset="0"/>
                <a:cs typeface="TimesNewRoman"/>
              </a:rPr>
              <a:t>cálculos aproximados, suposiciones e inferencias que aportan estadísticas </a:t>
            </a:r>
            <a:r>
              <a:rPr lang="es-MX" sz="1400" b="1" i="1" dirty="0" smtClean="0">
                <a:latin typeface="Soberana Sans" panose="02000000000000000000" pitchFamily="50" charset="0"/>
                <a:ea typeface="Calibri" panose="020F0502020204030204" pitchFamily="34" charset="0"/>
                <a:cs typeface="TimesNewRoman"/>
              </a:rPr>
              <a:t>globales poco precisas.</a:t>
            </a:r>
            <a:endParaRPr lang="es-MX" b="1" i="1" dirty="0" smtClean="0">
              <a:latin typeface="Soberana San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80280" y="3218880"/>
            <a:ext cx="106930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es-MX" sz="14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Notificación </a:t>
            </a:r>
            <a:r>
              <a:rPr lang="es-MX" sz="14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incompleta </a:t>
            </a:r>
            <a:r>
              <a:rPr lang="es-MX" sz="1400" b="1" i="1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(subregistro) de accidentes y enfermedades</a:t>
            </a:r>
            <a:r>
              <a:rPr lang="es-MX" sz="14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y la frecuente exclusión de sectores enteros de los sistemas de información</a:t>
            </a:r>
            <a:r>
              <a:rPr lang="es-MX" sz="14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arenR"/>
            </a:pPr>
            <a:endParaRPr lang="es-MX" sz="1400" dirty="0" smtClean="0">
              <a:latin typeface="Soberana San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AutoNum type="arabicParenR"/>
            </a:pPr>
            <a:r>
              <a:rPr lang="es-MX" sz="1400" b="1" i="1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Falta de mecanismos adecuados de regulación y monitoreo</a:t>
            </a:r>
            <a:r>
              <a:rPr lang="es-MX" sz="14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que pueden fomentar la notificación incompleta, ya que las empresas tienen un incentivo financiero para ocultar accidentes y enfermedades</a:t>
            </a:r>
            <a:r>
              <a:rPr lang="es-MX" sz="14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Tx/>
              <a:buAutoNum type="arabicParenR"/>
            </a:pPr>
            <a:endParaRPr lang="es-MX" sz="1400" dirty="0" smtClean="0">
              <a:latin typeface="Soberana San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AutoNum type="arabicParenR"/>
            </a:pPr>
            <a:r>
              <a:rPr lang="es-MX" sz="1400" b="1" i="1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Los sistemas </a:t>
            </a:r>
            <a:r>
              <a:rPr lang="es-MX" sz="14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registro y notificación </a:t>
            </a:r>
            <a:r>
              <a:rPr lang="es-MX" sz="1400" b="1" i="1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 son homogéneos entre países</a:t>
            </a:r>
            <a:r>
              <a:rPr lang="es-MX" sz="14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En algunos de ellos, los datos cubren enfermedades y accidentes ocupacionales relacionados con el desplazamiento hacia el trabajo y desde él, mientras que </a:t>
            </a:r>
            <a:r>
              <a:rPr lang="es-MX" sz="14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otros </a:t>
            </a:r>
            <a:r>
              <a:rPr lang="es-MX" sz="14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0376" y="2642749"/>
            <a:ext cx="112184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Existen </a:t>
            </a:r>
            <a:r>
              <a:rPr lang="es-MX" sz="14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tres </a:t>
            </a:r>
            <a:r>
              <a:rPr lang="es-MX" sz="14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factores que explican la carencia de cifras certeras respecto a las </a:t>
            </a:r>
            <a:r>
              <a:rPr lang="es-MX" sz="1400" dirty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enfermedades y accidentes en el lugar de </a:t>
            </a:r>
            <a:r>
              <a:rPr lang="es-MX" sz="1400" dirty="0" smtClean="0"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trabajo:</a:t>
            </a:r>
            <a:endParaRPr lang="es-MX" sz="1400" dirty="0">
              <a:latin typeface="Soberana Sans" panose="02000000000000000000" pitchFamily="5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079335" y="6607426"/>
            <a:ext cx="26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60882" y="333410"/>
            <a:ext cx="36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Panorama Internacional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pic>
        <p:nvPicPr>
          <p:cNvPr id="3" name="Picture 4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8" y="163651"/>
            <a:ext cx="513946" cy="51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445697" y="1762542"/>
            <a:ext cx="2100255" cy="248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000" b="1" dirty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Economías ex S</a:t>
            </a:r>
            <a:r>
              <a:rPr lang="es-ES" sz="1000" b="1" dirty="0">
                <a:latin typeface="Soberana Sans Light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ocialistas</a:t>
            </a:r>
            <a:r>
              <a:rPr lang="es-MX" sz="1000" b="1" dirty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MX" sz="1000" b="1" dirty="0" err="1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EES</a:t>
            </a:r>
            <a:r>
              <a:rPr lang="es-MX" sz="1000" b="1" dirty="0" smtClean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MX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9202845" y="1806949"/>
            <a:ext cx="242852" cy="159589"/>
          </a:xfrm>
          <a:prstGeom prst="roundRect">
            <a:avLst/>
          </a:prstGeom>
          <a:solidFill>
            <a:srgbClr val="41750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9472982" y="1939557"/>
            <a:ext cx="198081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Soberana Sans Light" panose="02000000000000000000" pitchFamily="50" charset="0"/>
              </a:rPr>
              <a:t>461 muertes por día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Soberana Sans Light" panose="02000000000000000000" pitchFamily="50" charset="0"/>
              </a:rPr>
              <a:t>19 muertes por hora</a:t>
            </a:r>
            <a:endParaRPr lang="es-MX" sz="1050" b="1" dirty="0">
              <a:latin typeface="Soberana Sans Light" panose="02000000000000000000" pitchFamily="50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202845" y="2873148"/>
            <a:ext cx="242852" cy="159589"/>
          </a:xfrm>
          <a:prstGeom prst="roundRect">
            <a:avLst/>
          </a:prstGeom>
          <a:solidFill>
            <a:srgbClr val="F5A6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9411091" y="2864085"/>
            <a:ext cx="8675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b="1" dirty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India (</a:t>
            </a:r>
            <a:r>
              <a:rPr lang="es-MX" sz="1000" b="1" dirty="0" err="1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IND</a:t>
            </a:r>
            <a:r>
              <a:rPr lang="es-MX" sz="1000" b="1" dirty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MX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9400129" y="3064609"/>
            <a:ext cx="210025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Soberana Sans Light" panose="02000000000000000000" pitchFamily="50" charset="0"/>
              </a:rPr>
              <a:t>914 muertes por día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Soberana Sans Light" panose="02000000000000000000" pitchFamily="50" charset="0"/>
              </a:rPr>
              <a:t>38 muertes por hora</a:t>
            </a:r>
            <a:endParaRPr lang="es-MX" sz="1050" b="1" dirty="0">
              <a:latin typeface="Soberana Sans Light" panose="02000000000000000000" pitchFamily="50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445697" y="3938241"/>
            <a:ext cx="9781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b="1" dirty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China (</a:t>
            </a:r>
            <a:r>
              <a:rPr lang="es-MX" sz="1000" b="1" dirty="0" err="1" smtClean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CHN</a:t>
            </a:r>
            <a:r>
              <a:rPr lang="es-MX" sz="1000" b="1" dirty="0" smtClean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MX" sz="24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9203723" y="3971494"/>
            <a:ext cx="242852" cy="159589"/>
          </a:xfrm>
          <a:prstGeom prst="roundRect">
            <a:avLst/>
          </a:prstGeom>
          <a:solidFill>
            <a:srgbClr val="8B5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9384684" y="4244071"/>
            <a:ext cx="2194138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Soberana Sans Light" panose="02000000000000000000" pitchFamily="50" charset="0"/>
              </a:rPr>
              <a:t>1, 344 muertes por día</a:t>
            </a:r>
            <a:endParaRPr lang="es-MX" sz="1050" b="1" dirty="0">
              <a:latin typeface="Soberana Sans Light" panose="02000000000000000000" pitchFamily="50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400129" y="5284955"/>
            <a:ext cx="2098651" cy="256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00" b="1" dirty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Estados </a:t>
            </a:r>
            <a:r>
              <a:rPr lang="es-ES" sz="1000" b="1" dirty="0">
                <a:latin typeface="Soberana Sans Light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Asiáticos </a:t>
            </a:r>
            <a:r>
              <a:rPr lang="es-ES" sz="1000" b="1" dirty="0" smtClean="0">
                <a:latin typeface="Soberana Sans Light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islas</a:t>
            </a:r>
            <a:r>
              <a:rPr lang="es-MX" sz="1000" b="1" dirty="0" smtClean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000" b="1" dirty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000" b="1" dirty="0" err="1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EAI</a:t>
            </a:r>
            <a:r>
              <a:rPr lang="es-MX" sz="1000" b="1" dirty="0" smtClean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MX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9199146" y="5344564"/>
            <a:ext cx="242852" cy="159589"/>
          </a:xfrm>
          <a:prstGeom prst="roundRect">
            <a:avLst/>
          </a:prstGeom>
          <a:solidFill>
            <a:srgbClr val="4668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/>
          <p:cNvSpPr txBox="1"/>
          <p:nvPr/>
        </p:nvSpPr>
        <p:spPr>
          <a:xfrm>
            <a:off x="9333524" y="5506017"/>
            <a:ext cx="209937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Soberana Sans Light" panose="02000000000000000000" pitchFamily="50" charset="0"/>
              </a:rPr>
              <a:t>741 muertes por día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Soberana Sans Light" panose="02000000000000000000" pitchFamily="50" charset="0"/>
              </a:rPr>
              <a:t>31 muertes por hora</a:t>
            </a:r>
            <a:endParaRPr lang="es-MX" sz="1050" b="1" dirty="0">
              <a:latin typeface="Soberana Sans Light" panose="02000000000000000000" pitchFamily="50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607423" y="5430760"/>
            <a:ext cx="242852" cy="159589"/>
          </a:xfrm>
          <a:prstGeom prst="roundRect">
            <a:avLst/>
          </a:prstGeom>
          <a:solidFill>
            <a:srgbClr val="6546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850275" y="5404629"/>
            <a:ext cx="18469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b="1" dirty="0">
                <a:latin typeface="Soberana Sans Light" panose="020000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África Subsahariana</a:t>
            </a:r>
            <a:r>
              <a:rPr lang="es-MX" sz="1000" b="1" dirty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MX" sz="1000" b="1" dirty="0" err="1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ASS</a:t>
            </a:r>
            <a:r>
              <a:rPr lang="es-MX" sz="1000" b="1" dirty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MX" sz="24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18961" y="5633772"/>
            <a:ext cx="193386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Soberana Sans Light" panose="02000000000000000000" pitchFamily="50" charset="0"/>
              </a:rPr>
              <a:t>967 muertes por día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Soberana Sans Light" panose="02000000000000000000" pitchFamily="50" charset="0"/>
              </a:rPr>
              <a:t>40 muertes por hora</a:t>
            </a:r>
            <a:endParaRPr lang="es-MX" sz="1050" b="1" dirty="0">
              <a:latin typeface="Soberana Sans Light" panose="02000000000000000000" pitchFamily="50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73700" y="2933148"/>
            <a:ext cx="22333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b="1" dirty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América Latina y el Caribe (</a:t>
            </a:r>
            <a:r>
              <a:rPr lang="es-MX" sz="1000" b="1" dirty="0" err="1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ALC</a:t>
            </a:r>
            <a:r>
              <a:rPr lang="es-MX" sz="1000" b="1" dirty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MX" sz="2400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531289" y="2976465"/>
            <a:ext cx="242852" cy="159589"/>
          </a:xfrm>
          <a:prstGeom prst="roundRect">
            <a:avLst/>
          </a:prstGeom>
          <a:solidFill>
            <a:srgbClr val="8B94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CuadroTexto 22"/>
          <p:cNvSpPr txBox="1"/>
          <p:nvPr/>
        </p:nvSpPr>
        <p:spPr>
          <a:xfrm>
            <a:off x="855906" y="3137636"/>
            <a:ext cx="186208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Soberana Sans Light" panose="02000000000000000000" pitchFamily="50" charset="0"/>
              </a:rPr>
              <a:t>415 muertes por día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Soberana Sans Light" panose="02000000000000000000" pitchFamily="50" charset="0"/>
              </a:rPr>
              <a:t>17 muertes por hora</a:t>
            </a:r>
            <a:endParaRPr lang="es-MX" sz="1050" b="1" dirty="0">
              <a:latin typeface="Soberana Sans Light" panose="02000000000000000000" pitchFamily="50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92863" y="4113218"/>
            <a:ext cx="1489510" cy="256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00" b="1" dirty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Medio Oriente (MO</a:t>
            </a:r>
            <a:r>
              <a:rPr lang="es-MX" sz="1000" b="1" dirty="0" smtClean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MX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59977" y="4140646"/>
            <a:ext cx="242852" cy="159589"/>
          </a:xfrm>
          <a:prstGeom prst="roundRect">
            <a:avLst/>
          </a:prstGeom>
          <a:solidFill>
            <a:srgbClr val="C4E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CuadroTexto 25"/>
          <p:cNvSpPr txBox="1"/>
          <p:nvPr/>
        </p:nvSpPr>
        <p:spPr>
          <a:xfrm>
            <a:off x="791721" y="4341223"/>
            <a:ext cx="198234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Soberana Sans Light" panose="02000000000000000000" pitchFamily="50" charset="0"/>
              </a:rPr>
              <a:t>408 muertes por día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Soberana Sans Light" panose="02000000000000000000" pitchFamily="50" charset="0"/>
              </a:rPr>
              <a:t>17 muertes por hora</a:t>
            </a:r>
            <a:endParaRPr lang="es-MX" sz="1050" b="1" dirty="0">
              <a:latin typeface="Soberana Sans Light" panose="02000000000000000000" pitchFamily="50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08" y="3844220"/>
            <a:ext cx="69031" cy="55225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3510405" y="1764725"/>
            <a:ext cx="5087520" cy="3219863"/>
            <a:chOff x="2714696" y="1211649"/>
            <a:chExt cx="5952226" cy="3883147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0" t="2515" r="8473" b="13208"/>
            <a:stretch/>
          </p:blipFill>
          <p:spPr>
            <a:xfrm>
              <a:off x="2714696" y="1211649"/>
              <a:ext cx="5952226" cy="3883147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60" t="17216" r="-4" b="-5"/>
            <a:stretch/>
          </p:blipFill>
          <p:spPr>
            <a:xfrm>
              <a:off x="4588202" y="3832904"/>
              <a:ext cx="71076" cy="45719"/>
            </a:xfrm>
            <a:prstGeom prst="rect">
              <a:avLst/>
            </a:prstGeom>
          </p:spPr>
        </p:pic>
      </p:grpSp>
      <p:sp>
        <p:nvSpPr>
          <p:cNvPr id="32" name="Rectángulo 31"/>
          <p:cNvSpPr/>
          <p:nvPr/>
        </p:nvSpPr>
        <p:spPr>
          <a:xfrm>
            <a:off x="790125" y="1792430"/>
            <a:ext cx="29113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b="1" dirty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Economías de Mercado Establecidas (EME</a:t>
            </a:r>
            <a:r>
              <a:rPr lang="es-MX" sz="1000" b="1" dirty="0" smtClean="0">
                <a:latin typeface="Soberana Sans Light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s-MX" sz="1000" dirty="0"/>
          </a:p>
        </p:txBody>
      </p:sp>
      <p:sp>
        <p:nvSpPr>
          <p:cNvPr id="33" name="Rectángulo redondeado 32"/>
          <p:cNvSpPr/>
          <p:nvPr/>
        </p:nvSpPr>
        <p:spPr>
          <a:xfrm>
            <a:off x="531289" y="1834655"/>
            <a:ext cx="242852" cy="159589"/>
          </a:xfrm>
          <a:prstGeom prst="roundRect">
            <a:avLst/>
          </a:prstGeom>
          <a:solidFill>
            <a:srgbClr val="4A90E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CuadroTexto 33"/>
          <p:cNvSpPr txBox="1"/>
          <p:nvPr/>
        </p:nvSpPr>
        <p:spPr>
          <a:xfrm>
            <a:off x="787648" y="1994575"/>
            <a:ext cx="199649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Soberana Sans Light" panose="02000000000000000000" pitchFamily="50" charset="0"/>
              </a:rPr>
              <a:t>822 muertes por día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b="1" dirty="0" smtClean="0">
                <a:latin typeface="Soberana Sans Light" panose="02000000000000000000" pitchFamily="50" charset="0"/>
              </a:rPr>
              <a:t>34 muertes por hora</a:t>
            </a:r>
            <a:endParaRPr lang="es-MX" sz="1050" b="1" dirty="0">
              <a:latin typeface="Soberana Sans Light" panose="02000000000000000000" pitchFamily="50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39" y="5050233"/>
            <a:ext cx="1884867" cy="1462229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9561863" y="4403226"/>
            <a:ext cx="20169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b="1" dirty="0">
                <a:latin typeface="Soberana Sans Light" panose="02000000000000000000" pitchFamily="50" charset="0"/>
              </a:rPr>
              <a:t>56 muertes por hora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05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256414" y="1116857"/>
            <a:ext cx="10167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s-MX" sz="1600" b="1" u="heavy" dirty="0">
                <a:solidFill>
                  <a:srgbClr val="4BACC6">
                    <a:lumMod val="50000"/>
                  </a:srgb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</a:rPr>
              <a:t>Muertes relacionadas con accidentes y enfermedades de trabajo en el mundo, </a:t>
            </a:r>
            <a:r>
              <a:rPr lang="es-MX" sz="1600" b="1" u="heavy" dirty="0" smtClean="0">
                <a:solidFill>
                  <a:srgbClr val="4BACC6">
                    <a:lumMod val="50000"/>
                  </a:srgb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</a:rPr>
              <a:t>por </a:t>
            </a:r>
            <a:r>
              <a:rPr lang="es-MX" sz="1600" b="1" u="heavy" dirty="0">
                <a:solidFill>
                  <a:srgbClr val="4BACC6">
                    <a:lumMod val="50000"/>
                  </a:srgbClr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Soberana Sans" panose="02000000000000000000" pitchFamily="50" charset="0"/>
              </a:rPr>
              <a:t>día y hora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11079335" y="6607426"/>
            <a:ext cx="26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60882" y="333410"/>
            <a:ext cx="36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berana Titular" panose="02000000000000000000" pitchFamily="50" charset="0"/>
                <a:ea typeface="+mn-ea"/>
                <a:cs typeface="+mn-cs"/>
              </a:rPr>
              <a:t>Panorama Internacional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berana Titular" panose="02000000000000000000" pitchFamily="50" charset="0"/>
              <a:ea typeface="+mn-ea"/>
              <a:cs typeface="+mn-cs"/>
            </a:endParaRPr>
          </a:p>
        </p:txBody>
      </p:sp>
      <p:pic>
        <p:nvPicPr>
          <p:cNvPr id="3" name="Picture 4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8" y="163651"/>
            <a:ext cx="513946" cy="51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304288" y="1245142"/>
            <a:ext cx="7934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Soberana Sans" panose="02000000000000000000" pitchFamily="50" charset="0"/>
                <a:ea typeface="+mn-ea"/>
                <a:cs typeface="+mn-cs"/>
              </a:rPr>
              <a:t>Principales causas de mortalidad por causa de trabajo en el mundo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Soberana Sans" panose="02000000000000000000" pitchFamily="50" charset="0"/>
              <a:ea typeface="+mn-ea"/>
              <a:cs typeface="+mn-cs"/>
            </a:endParaRPr>
          </a:p>
        </p:txBody>
      </p:sp>
      <p:pic>
        <p:nvPicPr>
          <p:cNvPr id="6" name="Imagen 5" descr="d:\Users\rocio.torres\Desktop\block_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5"/>
          <a:stretch/>
        </p:blipFill>
        <p:spPr bwMode="auto">
          <a:xfrm>
            <a:off x="2258278" y="1697570"/>
            <a:ext cx="7410735" cy="45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1079335" y="6607426"/>
            <a:ext cx="26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3210</Words>
  <Application>Microsoft Office PowerPoint</Application>
  <PresentationFormat>Panorámica</PresentationFormat>
  <Paragraphs>401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Segoe UI Black</vt:lpstr>
      <vt:lpstr>Soberana Sans</vt:lpstr>
      <vt:lpstr>Soberana Sans Light</vt:lpstr>
      <vt:lpstr>Soberana Titular</vt:lpstr>
      <vt:lpstr>Times New Roman</vt:lpstr>
      <vt:lpstr>TimesNewRoman</vt:lpstr>
      <vt:lpstr>Wingdings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 Torres Fonseca</dc:creator>
  <cp:lastModifiedBy>Octavio</cp:lastModifiedBy>
  <cp:revision>184</cp:revision>
  <cp:lastPrinted>2017-11-17T17:14:00Z</cp:lastPrinted>
  <dcterms:created xsi:type="dcterms:W3CDTF">2017-11-01T19:23:13Z</dcterms:created>
  <dcterms:modified xsi:type="dcterms:W3CDTF">2017-12-11T20:33:30Z</dcterms:modified>
</cp:coreProperties>
</file>